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78" r:id="rId2"/>
    <p:sldMasterId id="2147483703" r:id="rId3"/>
    <p:sldMasterId id="2147483705" r:id="rId4"/>
  </p:sldMasterIdLst>
  <p:notesMasterIdLst>
    <p:notesMasterId r:id="rId22"/>
  </p:notesMasterIdLst>
  <p:sldIdLst>
    <p:sldId id="257" r:id="rId5"/>
    <p:sldId id="4599" r:id="rId6"/>
    <p:sldId id="4566" r:id="rId7"/>
    <p:sldId id="5222" r:id="rId8"/>
    <p:sldId id="5221" r:id="rId9"/>
    <p:sldId id="4582" r:id="rId10"/>
    <p:sldId id="4597" r:id="rId11"/>
    <p:sldId id="5220" r:id="rId12"/>
    <p:sldId id="4569" r:id="rId13"/>
    <p:sldId id="5223" r:id="rId14"/>
    <p:sldId id="4600" r:id="rId15"/>
    <p:sldId id="4547" r:id="rId16"/>
    <p:sldId id="5219" r:id="rId17"/>
    <p:sldId id="4571" r:id="rId18"/>
    <p:sldId id="4541" r:id="rId19"/>
    <p:sldId id="256" r:id="rId20"/>
    <p:sldId id="4550" r:id="rId21"/>
  </p:sldIdLst>
  <p:sldSz cx="12192000" cy="6858000"/>
  <p:notesSz cx="6858000" cy="9144000"/>
  <p:defaultTextStyle>
    <a:defPPr>
      <a:defRPr lang="zh-TW"/>
    </a:defPPr>
    <a:lvl1pPr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E7E7"/>
    <a:srgbClr val="FDEADA"/>
    <a:srgbClr val="0000FF"/>
    <a:srgbClr val="C0504D"/>
    <a:srgbClr val="4BACC6"/>
    <a:srgbClr val="8064A2"/>
    <a:srgbClr val="9BBB59"/>
    <a:srgbClr val="FFFFFF"/>
    <a:srgbClr val="4F81B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B9631B5-78F2-41C9-869B-9F39066F8104}" styleName="中等深淺樣式 3 - 輔色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979" autoAdjust="0"/>
  </p:normalViewPr>
  <p:slideViewPr>
    <p:cSldViewPr>
      <p:cViewPr varScale="1">
        <p:scale>
          <a:sx n="107" d="100"/>
          <a:sy n="107" d="100"/>
        </p:scale>
        <p:origin x="672"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C8216-E175-4E1F-AA14-D5F276B32D74}" type="datetimeFigureOut">
              <a:rPr lang="zh-TW" altLang="en-US" smtClean="0"/>
              <a:t>2026/6/2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8C0EF-4479-4C41-BA70-326A6F917B2E}" type="slidenum">
              <a:rPr lang="zh-TW" altLang="en-US" smtClean="0"/>
              <a:t>‹#›</a:t>
            </a:fld>
            <a:endParaRPr lang="zh-TW" altLang="en-US"/>
          </a:p>
        </p:txBody>
      </p:sp>
    </p:spTree>
    <p:extLst>
      <p:ext uri="{BB962C8B-B14F-4D97-AF65-F5344CB8AC3E}">
        <p14:creationId xmlns:p14="http://schemas.microsoft.com/office/powerpoint/2010/main" val="1914174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zh-TW" altLang="en-US"/>
              <a:t>按一下以編輯母片標題樣式</a:t>
            </a:r>
          </a:p>
        </p:txBody>
      </p:sp>
      <p:sp>
        <p:nvSpPr>
          <p:cNvPr id="8" name="文字版面配置區 2"/>
          <p:cNvSpPr>
            <a:spLocks noGrp="1"/>
          </p:cNvSpPr>
          <p:nvPr>
            <p:ph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4" name="日期版面配置區 3"/>
          <p:cNvSpPr>
            <a:spLocks noGrp="1"/>
          </p:cNvSpPr>
          <p:nvPr>
            <p:ph type="dt" sz="half" idx="10"/>
          </p:nvPr>
        </p:nvSpPr>
        <p:spPr/>
        <p:txBody>
          <a:bodyPr/>
          <a:lstStyle>
            <a:lvl1pPr>
              <a:defRPr/>
            </a:lvl1pPr>
          </a:lstStyle>
          <a:p>
            <a:pPr>
              <a:defRPr/>
            </a:pPr>
            <a:fld id="{ECAAFBC5-4A0B-4CC0-BDA3-C71850FAC742}" type="datetime1">
              <a:rPr lang="zh-TW" altLang="en-US" smtClean="0"/>
              <a:t>2026/6/2</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0C6F7A47-E585-4F29-8810-33340D75FA4D}" type="slidenum">
              <a:rPr lang="en-US" altLang="zh-TW"/>
              <a:pPr/>
              <a:t>‹#›</a:t>
            </a:fld>
            <a:endParaRPr lang="en-US" altLang="zh-TW"/>
          </a:p>
        </p:txBody>
      </p:sp>
    </p:spTree>
    <p:extLst>
      <p:ext uri="{BB962C8B-B14F-4D97-AF65-F5344CB8AC3E}">
        <p14:creationId xmlns:p14="http://schemas.microsoft.com/office/powerpoint/2010/main" val="400397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648895-7AA9-4346-B69C-D49EDB9D2FEB}"/>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D13B5BDB-993B-46F1-B747-C460C9343BD3}"/>
              </a:ext>
            </a:extLst>
          </p:cNvPr>
          <p:cNvSpPr>
            <a:spLocks noGrp="1"/>
          </p:cNvSpPr>
          <p:nvPr>
            <p:ph type="dt" sz="half" idx="10"/>
          </p:nvPr>
        </p:nvSpPr>
        <p:spPr/>
        <p:txBody>
          <a:bodyPr/>
          <a:lstStyle/>
          <a:p>
            <a:fld id="{2C5DCCEC-69C3-4D86-94C9-83C365F8CD9B}" type="datetime1">
              <a:rPr lang="zh-TW" altLang="en-US" smtClean="0"/>
              <a:t>2026/6/2</a:t>
            </a:fld>
            <a:endParaRPr lang="zh-TW" altLang="en-US"/>
          </a:p>
        </p:txBody>
      </p:sp>
      <p:sp>
        <p:nvSpPr>
          <p:cNvPr id="4" name="頁尾版面配置區 3">
            <a:extLst>
              <a:ext uri="{FF2B5EF4-FFF2-40B4-BE49-F238E27FC236}">
                <a16:creationId xmlns:a16="http://schemas.microsoft.com/office/drawing/2014/main" id="{B4755553-5C36-4E06-A0E3-929F8812544F}"/>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A91E1A6B-A51F-436A-A4CD-76F899FCD506}"/>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220923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9D97A4B-2B4B-4B4C-82C1-217839D9698B}"/>
              </a:ext>
            </a:extLst>
          </p:cNvPr>
          <p:cNvSpPr>
            <a:spLocks noGrp="1"/>
          </p:cNvSpPr>
          <p:nvPr>
            <p:ph type="dt" sz="half" idx="10"/>
          </p:nvPr>
        </p:nvSpPr>
        <p:spPr/>
        <p:txBody>
          <a:bodyPr/>
          <a:lstStyle/>
          <a:p>
            <a:fld id="{BAFCB433-6793-4508-B1B3-224F590BE5BA}" type="datetime1">
              <a:rPr lang="zh-TW" altLang="en-US" smtClean="0"/>
              <a:t>2026/6/2</a:t>
            </a:fld>
            <a:endParaRPr lang="zh-TW" altLang="en-US"/>
          </a:p>
        </p:txBody>
      </p:sp>
      <p:sp>
        <p:nvSpPr>
          <p:cNvPr id="3" name="頁尾版面配置區 2">
            <a:extLst>
              <a:ext uri="{FF2B5EF4-FFF2-40B4-BE49-F238E27FC236}">
                <a16:creationId xmlns:a16="http://schemas.microsoft.com/office/drawing/2014/main" id="{EFDC7BFE-F51B-435F-A648-0C4DD889B81C}"/>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CC12F82C-7FC9-4F55-9360-4F2ACE0D55F6}"/>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444512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34F231-CE4E-486E-92A5-C59ED174EC2C}"/>
              </a:ext>
            </a:extLst>
          </p:cNvPr>
          <p:cNvSpPr>
            <a:spLocks noGrp="1"/>
          </p:cNvSpPr>
          <p:nvPr>
            <p:ph type="title"/>
          </p:nvPr>
        </p:nvSpPr>
        <p:spPr>
          <a:xfrm>
            <a:off x="840318" y="457200"/>
            <a:ext cx="393276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300335F-8934-4793-91C3-2C1829D4455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45C126CA-B4E5-45B2-B224-8086DF8B696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9BA863FF-AB96-4460-9C65-D1621D0EF0BC}"/>
              </a:ext>
            </a:extLst>
          </p:cNvPr>
          <p:cNvSpPr>
            <a:spLocks noGrp="1"/>
          </p:cNvSpPr>
          <p:nvPr>
            <p:ph type="dt" sz="half" idx="10"/>
          </p:nvPr>
        </p:nvSpPr>
        <p:spPr/>
        <p:txBody>
          <a:bodyPr/>
          <a:lstStyle/>
          <a:p>
            <a:fld id="{7E133B9D-41AE-4DDC-B736-868AFFEC0271}" type="datetime1">
              <a:rPr lang="zh-TW" altLang="en-US" smtClean="0"/>
              <a:t>2026/6/2</a:t>
            </a:fld>
            <a:endParaRPr lang="zh-TW" altLang="en-US"/>
          </a:p>
        </p:txBody>
      </p:sp>
      <p:sp>
        <p:nvSpPr>
          <p:cNvPr id="6" name="頁尾版面配置區 5">
            <a:extLst>
              <a:ext uri="{FF2B5EF4-FFF2-40B4-BE49-F238E27FC236}">
                <a16:creationId xmlns:a16="http://schemas.microsoft.com/office/drawing/2014/main" id="{D47C1E47-499C-42E5-AC1B-67FB848B2E6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04E638B-804A-47A7-B425-46B524C12626}"/>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3513476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1D54BF-1B5C-4FE0-8124-E133A7D8AEBD}"/>
              </a:ext>
            </a:extLst>
          </p:cNvPr>
          <p:cNvSpPr>
            <a:spLocks noGrp="1"/>
          </p:cNvSpPr>
          <p:nvPr>
            <p:ph type="title"/>
          </p:nvPr>
        </p:nvSpPr>
        <p:spPr>
          <a:xfrm>
            <a:off x="840318" y="457200"/>
            <a:ext cx="393276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9F91620E-3239-490D-A9A2-44780406B65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CA4A220A-A445-4B76-9BF7-93DACD4EFFC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0D97EC6D-E0D1-4056-851D-B9270C165BB4}"/>
              </a:ext>
            </a:extLst>
          </p:cNvPr>
          <p:cNvSpPr>
            <a:spLocks noGrp="1"/>
          </p:cNvSpPr>
          <p:nvPr>
            <p:ph type="dt" sz="half" idx="10"/>
          </p:nvPr>
        </p:nvSpPr>
        <p:spPr/>
        <p:txBody>
          <a:bodyPr/>
          <a:lstStyle/>
          <a:p>
            <a:fld id="{6DE9E77C-6331-4867-91AD-B41B98B118E3}" type="datetime1">
              <a:rPr lang="zh-TW" altLang="en-US" smtClean="0"/>
              <a:t>2026/6/2</a:t>
            </a:fld>
            <a:endParaRPr lang="zh-TW" altLang="en-US"/>
          </a:p>
        </p:txBody>
      </p:sp>
      <p:sp>
        <p:nvSpPr>
          <p:cNvPr id="6" name="頁尾版面配置區 5">
            <a:extLst>
              <a:ext uri="{FF2B5EF4-FFF2-40B4-BE49-F238E27FC236}">
                <a16:creationId xmlns:a16="http://schemas.microsoft.com/office/drawing/2014/main" id="{02FC2F14-C3EA-46A2-89B5-4708FCC0222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B7936CF-FED9-4110-BBC0-22FE5D93F75B}"/>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2997864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4816FD-B57A-4409-B433-26FCF9B614BF}"/>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2BEA7941-D75B-481A-A3D1-9B28D3AF8CB2}"/>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CF4F3CA-6455-4866-92DA-1F8DE314FC9C}"/>
              </a:ext>
            </a:extLst>
          </p:cNvPr>
          <p:cNvSpPr>
            <a:spLocks noGrp="1"/>
          </p:cNvSpPr>
          <p:nvPr>
            <p:ph type="dt" sz="half" idx="10"/>
          </p:nvPr>
        </p:nvSpPr>
        <p:spPr/>
        <p:txBody>
          <a:bodyPr/>
          <a:lstStyle/>
          <a:p>
            <a:fld id="{8FF25890-5417-40B4-AD25-8C2C0BC835EC}" type="datetime1">
              <a:rPr lang="zh-TW" altLang="en-US" smtClean="0"/>
              <a:t>2026/6/2</a:t>
            </a:fld>
            <a:endParaRPr lang="zh-TW" altLang="en-US"/>
          </a:p>
        </p:txBody>
      </p:sp>
      <p:sp>
        <p:nvSpPr>
          <p:cNvPr id="5" name="頁尾版面配置區 4">
            <a:extLst>
              <a:ext uri="{FF2B5EF4-FFF2-40B4-BE49-F238E27FC236}">
                <a16:creationId xmlns:a16="http://schemas.microsoft.com/office/drawing/2014/main" id="{B73E7D7A-2376-4F7A-AB4E-7ABC83D6A7C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40C325E-D52B-4001-B8E5-C3D95EEDF456}"/>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38891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1B96E885-AF1B-4C09-A568-03ABD381FED2}"/>
              </a:ext>
            </a:extLst>
          </p:cNvPr>
          <p:cNvSpPr>
            <a:spLocks noGrp="1"/>
          </p:cNvSpPr>
          <p:nvPr>
            <p:ph type="title" orient="vert"/>
          </p:nvPr>
        </p:nvSpPr>
        <p:spPr>
          <a:xfrm>
            <a:off x="8724901"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AB6DE351-07FE-4B21-9345-8CFCE582A3C0}"/>
              </a:ext>
            </a:extLst>
          </p:cNvPr>
          <p:cNvSpPr>
            <a:spLocks noGrp="1"/>
          </p:cNvSpPr>
          <p:nvPr>
            <p:ph type="body" orient="vert" idx="1"/>
          </p:nvPr>
        </p:nvSpPr>
        <p:spPr>
          <a:xfrm>
            <a:off x="838201" y="365125"/>
            <a:ext cx="76835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F1959F0-7A35-4C9D-A0C7-EBE6C19B5BA5}"/>
              </a:ext>
            </a:extLst>
          </p:cNvPr>
          <p:cNvSpPr>
            <a:spLocks noGrp="1"/>
          </p:cNvSpPr>
          <p:nvPr>
            <p:ph type="dt" sz="half" idx="10"/>
          </p:nvPr>
        </p:nvSpPr>
        <p:spPr/>
        <p:txBody>
          <a:bodyPr/>
          <a:lstStyle/>
          <a:p>
            <a:fld id="{5BCF9DC2-4AD5-4E32-A4E2-7A17138112F3}" type="datetime1">
              <a:rPr lang="zh-TW" altLang="en-US" smtClean="0"/>
              <a:t>2026/6/2</a:t>
            </a:fld>
            <a:endParaRPr lang="zh-TW" altLang="en-US"/>
          </a:p>
        </p:txBody>
      </p:sp>
      <p:sp>
        <p:nvSpPr>
          <p:cNvPr id="5" name="頁尾版面配置區 4">
            <a:extLst>
              <a:ext uri="{FF2B5EF4-FFF2-40B4-BE49-F238E27FC236}">
                <a16:creationId xmlns:a16="http://schemas.microsoft.com/office/drawing/2014/main" id="{71ECAF5C-441F-422D-939A-5CE20F5B0C2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5403A1D-C680-4A86-A08D-3BF55713C171}"/>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1460374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03446" y="188640"/>
            <a:ext cx="8827029" cy="864096"/>
          </a:xfrm>
        </p:spPr>
        <p:txBody>
          <a:bodyPr/>
          <a:lstStyle/>
          <a:p>
            <a:r>
              <a:rPr lang="zh-TW" altLang="en-US" dirty="0"/>
              <a:t>按一下以編輯母片標題樣式</a:t>
            </a:r>
          </a:p>
        </p:txBody>
      </p:sp>
      <p:sp>
        <p:nvSpPr>
          <p:cNvPr id="4" name="日期版面配置區 3"/>
          <p:cNvSpPr>
            <a:spLocks noGrp="1"/>
          </p:cNvSpPr>
          <p:nvPr>
            <p:ph type="dt" sz="half" idx="10"/>
          </p:nvPr>
        </p:nvSpPr>
        <p:spPr/>
        <p:txBody>
          <a:bodyPr/>
          <a:lstStyle/>
          <a:p>
            <a:fld id="{983A7131-A3B6-4586-83FE-983B5A54D12E}" type="datetime1">
              <a:rPr lang="zh-TW" altLang="en-US" smtClean="0"/>
              <a:t>2026/6/2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347200" y="6482625"/>
            <a:ext cx="2844800" cy="365125"/>
          </a:xfrm>
        </p:spPr>
        <p:txBody>
          <a:bodyPr/>
          <a:lstStyle>
            <a:lvl1pPr>
              <a:defRPr sz="1200" b="1" i="0">
                <a:solidFill>
                  <a:srgbClr val="C00000"/>
                </a:solidFill>
                <a:latin typeface="微軟正黑體" panose="020B0604030504040204" pitchFamily="34" charset="-120"/>
                <a:ea typeface="微軟正黑體" panose="020B0604030504040204" pitchFamily="34" charset="-120"/>
              </a:defRPr>
            </a:lvl1pPr>
          </a:lstStyle>
          <a:p>
            <a:fld id="{8BAC7BE6-C19B-4F7C-A6CA-32910C88BEBF}" type="slidenum">
              <a:rPr lang="zh-TW" altLang="en-US" smtClean="0"/>
              <a:pPr/>
              <a:t>‹#›</a:t>
            </a:fld>
            <a:endParaRPr lang="zh-TW" altLang="en-US"/>
          </a:p>
        </p:txBody>
      </p:sp>
      <p:sp>
        <p:nvSpPr>
          <p:cNvPr id="8" name="文字版面配置區 7"/>
          <p:cNvSpPr>
            <a:spLocks noGrp="1"/>
          </p:cNvSpPr>
          <p:nvPr>
            <p:ph type="body" sz="quarter" idx="13"/>
          </p:nvPr>
        </p:nvSpPr>
        <p:spPr>
          <a:xfrm>
            <a:off x="719667" y="1484314"/>
            <a:ext cx="10945284" cy="4752975"/>
          </a:xfrm>
          <a:prstGeom prst="rect">
            <a:avLst/>
          </a:prstGeom>
        </p:spPr>
        <p:txBody>
          <a:bodyPr/>
          <a:lstStyle>
            <a:lvl1pPr marL="0" indent="0">
              <a:buNone/>
              <a:defRPr>
                <a:ea typeface="微軟正黑體" panose="020B0604030504040204" pitchFamily="34" charset="-120"/>
              </a:defRPr>
            </a:lvl1pPr>
          </a:lstStyle>
          <a:p>
            <a:pPr lvl="0"/>
            <a:endParaRPr lang="zh-TW" altLang="en-US" dirty="0"/>
          </a:p>
        </p:txBody>
      </p:sp>
    </p:spTree>
    <p:extLst>
      <p:ext uri="{BB962C8B-B14F-4D97-AF65-F5344CB8AC3E}">
        <p14:creationId xmlns:p14="http://schemas.microsoft.com/office/powerpoint/2010/main" val="2932699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815413" y="260649"/>
            <a:ext cx="9889099" cy="792088"/>
          </a:xfrm>
        </p:spPr>
        <p:txBody>
          <a:bodyPr/>
          <a:lstStyle/>
          <a:p>
            <a:r>
              <a:rPr lang="zh-TW" altLang="en-US"/>
              <a:t>按一下以編輯母片標題樣式</a:t>
            </a:r>
          </a:p>
        </p:txBody>
      </p:sp>
      <p:sp>
        <p:nvSpPr>
          <p:cNvPr id="3" name="副標題 2"/>
          <p:cNvSpPr>
            <a:spLocks noGrp="1"/>
          </p:cNvSpPr>
          <p:nvPr>
            <p:ph type="subTitle" idx="1"/>
          </p:nvPr>
        </p:nvSpPr>
        <p:spPr>
          <a:xfrm>
            <a:off x="815413" y="1340768"/>
            <a:ext cx="9889099" cy="4752528"/>
          </a:xfrm>
          <a:prstGeom prst="rect">
            <a:avLst/>
          </a:prstGeom>
        </p:spPr>
        <p:txBody>
          <a:bodyPr/>
          <a:lstStyle>
            <a:lvl1pPr marL="0" indent="0" algn="ctr">
              <a:buNone/>
              <a:defRPr>
                <a:solidFill>
                  <a:schemeClr val="tx1">
                    <a:tint val="75000"/>
                  </a:schemeClr>
                </a:solidFill>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Tree>
    <p:extLst>
      <p:ext uri="{BB962C8B-B14F-4D97-AF65-F5344CB8AC3E}">
        <p14:creationId xmlns:p14="http://schemas.microsoft.com/office/powerpoint/2010/main" val="2596946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815413" y="260649"/>
            <a:ext cx="9889099" cy="792088"/>
          </a:xfrm>
        </p:spPr>
        <p:txBody>
          <a:bodyPr/>
          <a:lstStyle/>
          <a:p>
            <a:r>
              <a:rPr lang="zh-TW" altLang="en-US"/>
              <a:t>按一下以編輯母片標題樣式</a:t>
            </a:r>
          </a:p>
        </p:txBody>
      </p:sp>
      <p:sp>
        <p:nvSpPr>
          <p:cNvPr id="3" name="副標題 2"/>
          <p:cNvSpPr>
            <a:spLocks noGrp="1"/>
          </p:cNvSpPr>
          <p:nvPr>
            <p:ph type="subTitle" idx="1"/>
          </p:nvPr>
        </p:nvSpPr>
        <p:spPr>
          <a:xfrm>
            <a:off x="815413" y="1340768"/>
            <a:ext cx="9889099" cy="4752528"/>
          </a:xfrm>
          <a:prstGeom prst="rect">
            <a:avLst/>
          </a:prstGeom>
        </p:spPr>
        <p:txBody>
          <a:bodyPr/>
          <a:lstStyle>
            <a:lvl1pPr marL="0" indent="0" algn="ctr">
              <a:buNone/>
              <a:defRPr>
                <a:solidFill>
                  <a:schemeClr val="tx1">
                    <a:tint val="75000"/>
                  </a:schemeClr>
                </a:solidFill>
                <a:ea typeface="微軟正黑體" panose="020B0604030504040204"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Tree>
    <p:extLst>
      <p:ext uri="{BB962C8B-B14F-4D97-AF65-F5344CB8AC3E}">
        <p14:creationId xmlns:p14="http://schemas.microsoft.com/office/powerpoint/2010/main" val="1134004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7" name="文字版面配置區 2"/>
          <p:cNvSpPr>
            <a:spLocks noGrp="1"/>
          </p:cNvSpPr>
          <p:nvPr>
            <p:ph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4" name="日期版面配置區 3"/>
          <p:cNvSpPr>
            <a:spLocks noGrp="1"/>
          </p:cNvSpPr>
          <p:nvPr>
            <p:ph type="dt" sz="half" idx="10"/>
          </p:nvPr>
        </p:nvSpPr>
        <p:spPr/>
        <p:txBody>
          <a:bodyPr/>
          <a:lstStyle>
            <a:lvl1pPr>
              <a:defRPr/>
            </a:lvl1pPr>
          </a:lstStyle>
          <a:p>
            <a:pPr>
              <a:defRPr/>
            </a:pPr>
            <a:fld id="{F0228CDF-85BC-4E04-9A17-B117530AD368}" type="datetime1">
              <a:rPr lang="zh-TW" altLang="en-US" smtClean="0"/>
              <a:t>2026/6/2</a:t>
            </a:fld>
            <a:endParaRPr lang="en-US" altLang="zh-TW" dirty="0"/>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fld id="{30EDB8BC-C074-45BA-B4FC-F366F77CF82A}" type="slidenum">
              <a:rPr lang="en-US" altLang="zh-TW"/>
              <a:pPr/>
              <a:t>‹#›</a:t>
            </a:fld>
            <a:endParaRPr lang="en-US" altLang="zh-TW"/>
          </a:p>
        </p:txBody>
      </p:sp>
    </p:spTree>
    <p:extLst>
      <p:ext uri="{BB962C8B-B14F-4D97-AF65-F5344CB8AC3E}">
        <p14:creationId xmlns:p14="http://schemas.microsoft.com/office/powerpoint/2010/main" val="376279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9277E4-C565-4AF2-8521-8D7A1300B348}"/>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FC09D5FD-0E04-46ED-B32A-442970E56F74}"/>
              </a:ext>
            </a:extLst>
          </p:cNvPr>
          <p:cNvSpPr>
            <a:spLocks noGrp="1"/>
          </p:cNvSpPr>
          <p:nvPr>
            <p:ph type="dt" sz="half" idx="10"/>
          </p:nvPr>
        </p:nvSpPr>
        <p:spPr/>
        <p:txBody>
          <a:bodyPr/>
          <a:lstStyle/>
          <a:p>
            <a:pPr>
              <a:defRPr/>
            </a:pPr>
            <a:fld id="{0F8AE1D8-27DF-4A14-B679-129DD2623EFC}" type="datetime1">
              <a:rPr lang="zh-TW" altLang="en-US" smtClean="0"/>
              <a:t>2026/6/2</a:t>
            </a:fld>
            <a:endParaRPr lang="en-US" altLang="zh-TW" dirty="0"/>
          </a:p>
        </p:txBody>
      </p:sp>
      <p:sp>
        <p:nvSpPr>
          <p:cNvPr id="4" name="頁尾版面配置區 3">
            <a:extLst>
              <a:ext uri="{FF2B5EF4-FFF2-40B4-BE49-F238E27FC236}">
                <a16:creationId xmlns:a16="http://schemas.microsoft.com/office/drawing/2014/main" id="{E5D8BB6F-B235-497F-97D2-71CB6A0B2D94}"/>
              </a:ext>
            </a:extLst>
          </p:cNvPr>
          <p:cNvSpPr>
            <a:spLocks noGrp="1"/>
          </p:cNvSpPr>
          <p:nvPr>
            <p:ph type="ftr" sz="quarter" idx="11"/>
          </p:nvPr>
        </p:nvSpPr>
        <p:spPr/>
        <p:txBody>
          <a:bodyPr/>
          <a:lstStyle/>
          <a:p>
            <a:pPr>
              <a:defRPr/>
            </a:pPr>
            <a:endParaRPr lang="en-US" altLang="zh-TW"/>
          </a:p>
        </p:txBody>
      </p:sp>
      <p:sp>
        <p:nvSpPr>
          <p:cNvPr id="5" name="投影片編號版面配置區 4">
            <a:extLst>
              <a:ext uri="{FF2B5EF4-FFF2-40B4-BE49-F238E27FC236}">
                <a16:creationId xmlns:a16="http://schemas.microsoft.com/office/drawing/2014/main" id="{16796BF8-C949-4644-B924-2F6284BD1E5F}"/>
              </a:ext>
            </a:extLst>
          </p:cNvPr>
          <p:cNvSpPr>
            <a:spLocks noGrp="1"/>
          </p:cNvSpPr>
          <p:nvPr>
            <p:ph type="sldNum" sz="quarter" idx="12"/>
          </p:nvPr>
        </p:nvSpPr>
        <p:spPr/>
        <p:txBody>
          <a:bodyPr/>
          <a:lstStyle/>
          <a:p>
            <a:fld id="{F7DD8A4D-DBF7-4562-86FF-8139DCBC2CD7}" type="slidenum">
              <a:rPr lang="en-US" altLang="zh-TW" smtClean="0"/>
              <a:pPr/>
              <a:t>‹#›</a:t>
            </a:fld>
            <a:endParaRPr lang="en-US" altLang="zh-TW"/>
          </a:p>
        </p:txBody>
      </p:sp>
    </p:spTree>
    <p:extLst>
      <p:ext uri="{BB962C8B-B14F-4D97-AF65-F5344CB8AC3E}">
        <p14:creationId xmlns:p14="http://schemas.microsoft.com/office/powerpoint/2010/main" val="178699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9"/>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9" y="1681163"/>
            <a:ext cx="5157787"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839789"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3" y="1681163"/>
            <a:ext cx="5183188"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6172203"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C1D76A10-C583-4892-8108-BFEA143C0D5A}" type="datetime1">
              <a:rPr lang="zh-TW" altLang="en-US" smtClean="0"/>
              <a:t>2026/6/2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F0A7528A-F281-4904-947B-AFAAA046DF2F}" type="slidenum">
              <a:rPr lang="zh-TW" altLang="en-US" smtClean="0"/>
              <a:t>‹#›</a:t>
            </a:fld>
            <a:endParaRPr lang="zh-TW" altLang="en-US"/>
          </a:p>
        </p:txBody>
      </p:sp>
    </p:spTree>
    <p:extLst>
      <p:ext uri="{BB962C8B-B14F-4D97-AF65-F5344CB8AC3E}">
        <p14:creationId xmlns:p14="http://schemas.microsoft.com/office/powerpoint/2010/main" val="2577890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ECB150-9290-425B-8441-11A245CDFE7D}"/>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B3DD629E-C18C-4AC1-8CCA-D06A02ABD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01165190-7C2D-4B8C-99E0-69D6B66D110E}"/>
              </a:ext>
            </a:extLst>
          </p:cNvPr>
          <p:cNvSpPr>
            <a:spLocks noGrp="1"/>
          </p:cNvSpPr>
          <p:nvPr>
            <p:ph type="dt" sz="half" idx="10"/>
          </p:nvPr>
        </p:nvSpPr>
        <p:spPr/>
        <p:txBody>
          <a:bodyPr/>
          <a:lstStyle/>
          <a:p>
            <a:fld id="{2CEB6176-411C-4D71-B9E7-FED1D9771579}" type="datetime1">
              <a:rPr lang="zh-TW" altLang="en-US" smtClean="0"/>
              <a:t>2026/6/2</a:t>
            </a:fld>
            <a:endParaRPr lang="zh-TW" altLang="en-US"/>
          </a:p>
        </p:txBody>
      </p:sp>
      <p:sp>
        <p:nvSpPr>
          <p:cNvPr id="5" name="頁尾版面配置區 4">
            <a:extLst>
              <a:ext uri="{FF2B5EF4-FFF2-40B4-BE49-F238E27FC236}">
                <a16:creationId xmlns:a16="http://schemas.microsoft.com/office/drawing/2014/main" id="{317182E9-07F8-46D0-861B-91DBFA75DAF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A6C51CD-DD5E-48AE-AC8E-ACDE4FD506B8}"/>
              </a:ext>
            </a:extLst>
          </p:cNvPr>
          <p:cNvSpPr>
            <a:spLocks noGrp="1"/>
          </p:cNvSpPr>
          <p:nvPr>
            <p:ph type="sldNum" sz="quarter" idx="12"/>
          </p:nvPr>
        </p:nvSpPr>
        <p:spPr>
          <a:xfrm>
            <a:off x="9448800" y="6488521"/>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338069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B5829D-D2DA-46AA-895D-57553B69DB8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3C92B1F-37B3-4F67-8DE4-B45B39E8E7D0}"/>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201CA9F-B5EE-4C5A-8842-E36B9CA41775}"/>
              </a:ext>
            </a:extLst>
          </p:cNvPr>
          <p:cNvSpPr>
            <a:spLocks noGrp="1"/>
          </p:cNvSpPr>
          <p:nvPr>
            <p:ph type="dt" sz="half" idx="10"/>
          </p:nvPr>
        </p:nvSpPr>
        <p:spPr/>
        <p:txBody>
          <a:bodyPr/>
          <a:lstStyle/>
          <a:p>
            <a:fld id="{8F316D8D-EBD7-41ED-87F9-545C730D5365}" type="datetime1">
              <a:rPr lang="zh-TW" altLang="en-US" smtClean="0"/>
              <a:t>2026/6/2</a:t>
            </a:fld>
            <a:endParaRPr lang="zh-TW" altLang="en-US"/>
          </a:p>
        </p:txBody>
      </p:sp>
      <p:sp>
        <p:nvSpPr>
          <p:cNvPr id="5" name="頁尾版面配置區 4">
            <a:extLst>
              <a:ext uri="{FF2B5EF4-FFF2-40B4-BE49-F238E27FC236}">
                <a16:creationId xmlns:a16="http://schemas.microsoft.com/office/drawing/2014/main" id="{022DD329-E3A2-47E9-8473-AC5AB189E8A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0277A3F-811E-4741-BC9E-134C55575672}"/>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2461937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A004A8-4740-40C0-A64E-D927B9C48FF3}"/>
              </a:ext>
            </a:extLst>
          </p:cNvPr>
          <p:cNvSpPr>
            <a:spLocks noGrp="1"/>
          </p:cNvSpPr>
          <p:nvPr>
            <p:ph type="title"/>
          </p:nvPr>
        </p:nvSpPr>
        <p:spPr>
          <a:xfrm>
            <a:off x="831851" y="1709739"/>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66ABD6B8-5D5F-4FBE-AC96-AB1A122AEAB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4B041901-F395-4DA9-ADAC-03E00EB2E284}"/>
              </a:ext>
            </a:extLst>
          </p:cNvPr>
          <p:cNvSpPr>
            <a:spLocks noGrp="1"/>
          </p:cNvSpPr>
          <p:nvPr>
            <p:ph type="dt" sz="half" idx="10"/>
          </p:nvPr>
        </p:nvSpPr>
        <p:spPr/>
        <p:txBody>
          <a:bodyPr/>
          <a:lstStyle/>
          <a:p>
            <a:fld id="{BD12B12C-AD4C-4625-96C5-05D8AD335AA4}" type="datetime1">
              <a:rPr lang="zh-TW" altLang="en-US" smtClean="0"/>
              <a:t>2026/6/2</a:t>
            </a:fld>
            <a:endParaRPr lang="zh-TW" altLang="en-US"/>
          </a:p>
        </p:txBody>
      </p:sp>
      <p:sp>
        <p:nvSpPr>
          <p:cNvPr id="5" name="頁尾版面配置區 4">
            <a:extLst>
              <a:ext uri="{FF2B5EF4-FFF2-40B4-BE49-F238E27FC236}">
                <a16:creationId xmlns:a16="http://schemas.microsoft.com/office/drawing/2014/main" id="{19B041E9-3754-409A-B538-D391560FDA0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4CA0684-0BE9-4F83-A68E-3B2CEFE2ADBB}"/>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750257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EB0590-2F5A-48AA-A194-84C57995EB1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06386B1-8008-4382-8AE6-D8E6EAC10539}"/>
              </a:ext>
            </a:extLst>
          </p:cNvPr>
          <p:cNvSpPr>
            <a:spLocks noGrp="1"/>
          </p:cNvSpPr>
          <p:nvPr>
            <p:ph sz="half" idx="1"/>
          </p:nvPr>
        </p:nvSpPr>
        <p:spPr>
          <a:xfrm>
            <a:off x="838200" y="1825625"/>
            <a:ext cx="515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2B4CCCD-04F7-4646-A1F9-019082D52361}"/>
              </a:ext>
            </a:extLst>
          </p:cNvPr>
          <p:cNvSpPr>
            <a:spLocks noGrp="1"/>
          </p:cNvSpPr>
          <p:nvPr>
            <p:ph sz="half" idx="2"/>
          </p:nvPr>
        </p:nvSpPr>
        <p:spPr>
          <a:xfrm>
            <a:off x="6197600" y="1825625"/>
            <a:ext cx="515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94488CD8-A586-4BAE-9851-40322CB5C91B}"/>
              </a:ext>
            </a:extLst>
          </p:cNvPr>
          <p:cNvSpPr>
            <a:spLocks noGrp="1"/>
          </p:cNvSpPr>
          <p:nvPr>
            <p:ph type="dt" sz="half" idx="10"/>
          </p:nvPr>
        </p:nvSpPr>
        <p:spPr/>
        <p:txBody>
          <a:bodyPr/>
          <a:lstStyle/>
          <a:p>
            <a:fld id="{C7DD4E43-E534-4EBB-A3F9-27A69364EF53}" type="datetime1">
              <a:rPr lang="zh-TW" altLang="en-US" smtClean="0"/>
              <a:t>2026/6/2</a:t>
            </a:fld>
            <a:endParaRPr lang="zh-TW" altLang="en-US"/>
          </a:p>
        </p:txBody>
      </p:sp>
      <p:sp>
        <p:nvSpPr>
          <p:cNvPr id="6" name="頁尾版面配置區 5">
            <a:extLst>
              <a:ext uri="{FF2B5EF4-FFF2-40B4-BE49-F238E27FC236}">
                <a16:creationId xmlns:a16="http://schemas.microsoft.com/office/drawing/2014/main" id="{00538258-5FB7-4BF3-90CE-309E9E1CBD0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1FA8842-C44B-417A-A56C-AB18D13B5854}"/>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143673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24A1BE-9972-416B-8ECE-CAE8450AB6BA}"/>
              </a:ext>
            </a:extLst>
          </p:cNvPr>
          <p:cNvSpPr>
            <a:spLocks noGrp="1"/>
          </p:cNvSpPr>
          <p:nvPr>
            <p:ph type="title"/>
          </p:nvPr>
        </p:nvSpPr>
        <p:spPr>
          <a:xfrm>
            <a:off x="840317" y="365126"/>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F47D072-B5E8-4065-B8CB-A1D1BCCC628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C65FA459-CCD0-4158-9DD1-E6B384347107}"/>
              </a:ext>
            </a:extLst>
          </p:cNvPr>
          <p:cNvSpPr>
            <a:spLocks noGrp="1"/>
          </p:cNvSpPr>
          <p:nvPr>
            <p:ph sz="half" idx="2"/>
          </p:nvPr>
        </p:nvSpPr>
        <p:spPr>
          <a:xfrm>
            <a:off x="840318" y="2505075"/>
            <a:ext cx="5158316"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8B7F317F-6343-47FF-86DC-A25E6CABFF3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430C7714-936C-4C9B-8FC7-2FFF5B18C293}"/>
              </a:ext>
            </a:extLst>
          </p:cNvPr>
          <p:cNvSpPr>
            <a:spLocks noGrp="1"/>
          </p:cNvSpPr>
          <p:nvPr>
            <p:ph sz="quarter" idx="4"/>
          </p:nvPr>
        </p:nvSpPr>
        <p:spPr>
          <a:xfrm>
            <a:off x="6172200" y="2505075"/>
            <a:ext cx="518371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8DC4F10D-5F57-44E4-8DE6-DAE9586ABC09}"/>
              </a:ext>
            </a:extLst>
          </p:cNvPr>
          <p:cNvSpPr>
            <a:spLocks noGrp="1"/>
          </p:cNvSpPr>
          <p:nvPr>
            <p:ph type="dt" sz="half" idx="10"/>
          </p:nvPr>
        </p:nvSpPr>
        <p:spPr/>
        <p:txBody>
          <a:bodyPr/>
          <a:lstStyle/>
          <a:p>
            <a:fld id="{37E75E89-7161-4490-848F-8CC7A8F18A18}" type="datetime1">
              <a:rPr lang="zh-TW" altLang="en-US" smtClean="0"/>
              <a:t>2026/6/2</a:t>
            </a:fld>
            <a:endParaRPr lang="zh-TW" altLang="en-US"/>
          </a:p>
        </p:txBody>
      </p:sp>
      <p:sp>
        <p:nvSpPr>
          <p:cNvPr id="8" name="頁尾版面配置區 7">
            <a:extLst>
              <a:ext uri="{FF2B5EF4-FFF2-40B4-BE49-F238E27FC236}">
                <a16:creationId xmlns:a16="http://schemas.microsoft.com/office/drawing/2014/main" id="{379E2770-D767-40CB-ABDA-13101DD62E79}"/>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596712D2-28D3-4D97-83F7-A328CB2C8F05}"/>
              </a:ext>
            </a:extLst>
          </p:cNvPr>
          <p:cNvSpPr>
            <a:spLocks noGrp="1"/>
          </p:cNvSpPr>
          <p:nvPr>
            <p:ph type="sldNum" sz="quarter" idx="12"/>
          </p:nvPr>
        </p:nvSpPr>
        <p:spPr>
          <a:xfrm>
            <a:off x="9451519" y="6493829"/>
            <a:ext cx="2743200" cy="365125"/>
          </a:xfrm>
          <a:prstGeom prst="rect">
            <a:avLst/>
          </a:prstGeom>
        </p:spPr>
        <p:txBody>
          <a:bodyPr/>
          <a:lstStyle/>
          <a:p>
            <a:fld id="{BE9879CC-5A77-4558-8001-B436C2C5D6F6}" type="slidenum">
              <a:rPr lang="zh-TW" altLang="en-US" smtClean="0"/>
              <a:t>‹#›</a:t>
            </a:fld>
            <a:endParaRPr lang="zh-TW" altLang="en-US"/>
          </a:p>
        </p:txBody>
      </p:sp>
    </p:spTree>
    <p:extLst>
      <p:ext uri="{BB962C8B-B14F-4D97-AF65-F5344CB8AC3E}">
        <p14:creationId xmlns:p14="http://schemas.microsoft.com/office/powerpoint/2010/main" val="3368272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7939"/>
            <a:ext cx="12192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新細明體" pitchFamily="18" charset="-120"/>
              </a:defRPr>
            </a:lvl1pPr>
          </a:lstStyle>
          <a:p>
            <a:pPr>
              <a:defRPr/>
            </a:pPr>
            <a:fld id="{ADB29E33-6ACF-438B-93C7-D1C189FBA647}" type="datetime1">
              <a:rPr lang="zh-TW" altLang="en-US" smtClean="0"/>
              <a:t>2026/6/2</a:t>
            </a:fld>
            <a:endParaRPr lang="en-US" altLang="zh-TW" dirty="0"/>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新細明體" pitchFamily="18" charset="-120"/>
              </a:defRPr>
            </a:lvl1pPr>
          </a:lstStyle>
          <a:p>
            <a:pPr>
              <a:defRPr/>
            </a:pPr>
            <a:endParaRPr lang="en-US" altLang="zh-TW"/>
          </a:p>
        </p:txBody>
      </p:sp>
      <p:sp>
        <p:nvSpPr>
          <p:cNvPr id="6" name="投影片編號版面配置區 5"/>
          <p:cNvSpPr>
            <a:spLocks noGrp="1"/>
          </p:cNvSpPr>
          <p:nvPr>
            <p:ph type="sldNum" sz="quarter" idx="4"/>
          </p:nvPr>
        </p:nvSpPr>
        <p:spPr>
          <a:xfrm>
            <a:off x="9347200" y="648493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C00000"/>
                </a:solidFill>
                <a:latin typeface="Arial" panose="020B0604020202020204" pitchFamily="34" charset="0"/>
                <a:cs typeface="Arial" panose="020B0604020202020204" pitchFamily="34" charset="0"/>
              </a:defRPr>
            </a:lvl1pPr>
          </a:lstStyle>
          <a:p>
            <a:fld id="{F7DD8A4D-DBF7-4562-86FF-8139DCBC2CD7}" type="slidenum">
              <a:rPr lang="en-US" altLang="zh-TW" smtClean="0"/>
              <a:pPr/>
              <a:t>‹#›</a:t>
            </a:fld>
            <a:endParaRPr lang="en-US" altLang="zh-TW"/>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702" r:id="rId4"/>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618D375-F55F-456B-AA72-9CF583A375B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DF6A114-7E27-4666-85C1-F2E399B672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EF9368B-EA14-44CA-91B0-5CAA83734DD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A989B-48D8-417E-BCBD-5F0DA49AC82E}" type="datetime1">
              <a:rPr lang="zh-TW" altLang="en-US" smtClean="0"/>
              <a:t>2026/6/2</a:t>
            </a:fld>
            <a:endParaRPr lang="zh-TW" altLang="en-US"/>
          </a:p>
        </p:txBody>
      </p:sp>
      <p:sp>
        <p:nvSpPr>
          <p:cNvPr id="5" name="頁尾版面配置區 4">
            <a:extLst>
              <a:ext uri="{FF2B5EF4-FFF2-40B4-BE49-F238E27FC236}">
                <a16:creationId xmlns:a16="http://schemas.microsoft.com/office/drawing/2014/main" id="{4CA92672-FDEF-40E0-99F6-D201B320AC9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7" name="投影片編號版面配置區 6">
            <a:extLst>
              <a:ext uri="{FF2B5EF4-FFF2-40B4-BE49-F238E27FC236}">
                <a16:creationId xmlns:a16="http://schemas.microsoft.com/office/drawing/2014/main" id="{BCBD2C0E-5752-4089-A0D6-AFD69438DB39}"/>
              </a:ext>
            </a:extLst>
          </p:cNvPr>
          <p:cNvSpPr>
            <a:spLocks noGrp="1"/>
          </p:cNvSpPr>
          <p:nvPr>
            <p:ph type="sldNum" sz="quarter" idx="4"/>
          </p:nvPr>
        </p:nvSpPr>
        <p:spPr>
          <a:xfrm>
            <a:off x="9448800" y="6492874"/>
            <a:ext cx="2743200" cy="365125"/>
          </a:xfrm>
          <a:prstGeom prst="rect">
            <a:avLst/>
          </a:prstGeom>
        </p:spPr>
        <p:txBody>
          <a:bodyPr vert="horz" lIns="91440" tIns="45720" rIns="91440" bIns="45720" rtlCol="0" anchor="ctr"/>
          <a:lstStyle>
            <a:lvl1pPr algn="r">
              <a:defRPr sz="1200" b="1">
                <a:solidFill>
                  <a:srgbClr val="C00000"/>
                </a:solidFill>
                <a:latin typeface="Arial" panose="020B0604020202020204" pitchFamily="34" charset="0"/>
                <a:cs typeface="Arial" panose="020B0604020202020204" pitchFamily="34" charset="0"/>
              </a:defRPr>
            </a:lvl1pPr>
          </a:lstStyle>
          <a:p>
            <a:fld id="{0F614057-D99F-4F0E-A505-FCCE411C8350}" type="slidenum">
              <a:rPr lang="zh-TW" altLang="en-US" smtClean="0"/>
              <a:pPr/>
              <a:t>‹#›</a:t>
            </a:fld>
            <a:endParaRPr lang="zh-TW" altLang="en-US" dirty="0"/>
          </a:p>
        </p:txBody>
      </p:sp>
    </p:spTree>
    <p:extLst>
      <p:ext uri="{BB962C8B-B14F-4D97-AF65-F5344CB8AC3E}">
        <p14:creationId xmlns:p14="http://schemas.microsoft.com/office/powerpoint/2010/main" val="22222181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3392" y="3789040"/>
            <a:ext cx="10972800" cy="1143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ea typeface="微軟正黑體" panose="020B0604030504040204" pitchFamily="34" charset="-120"/>
              </a:defRPr>
            </a:lvl1pPr>
          </a:lstStyle>
          <a:p>
            <a:fld id="{DAE7EB1F-6FF1-4C8A-9FF9-1BE292DCEA31}" type="datetime1">
              <a:rPr lang="zh-TW" altLang="en-US" smtClean="0"/>
              <a:t>2026/6/2</a:t>
            </a:fld>
            <a:endParaRPr lang="zh-TW" altLang="en-US" dirty="0"/>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ea typeface="微軟正黑體" panose="020B0604030504040204" pitchFamily="34" charset="-120"/>
              </a:defRPr>
            </a:lvl1pPr>
          </a:lstStyle>
          <a:p>
            <a:endParaRPr lang="zh-TW" altLang="en-US" dirty="0"/>
          </a:p>
        </p:txBody>
      </p:sp>
      <p:sp>
        <p:nvSpPr>
          <p:cNvPr id="6" name="投影片編號版面配置區 5"/>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b="1">
                <a:solidFill>
                  <a:srgbClr val="C00000"/>
                </a:solidFill>
                <a:latin typeface="Arial" panose="020B0604020202020204" pitchFamily="34" charset="0"/>
                <a:ea typeface="微軟正黑體" panose="020B0604030504040204" pitchFamily="34" charset="-120"/>
                <a:cs typeface="Arial" panose="020B0604020202020204" pitchFamily="34" charset="0"/>
              </a:defRPr>
            </a:lvl1pPr>
          </a:lstStyle>
          <a:p>
            <a:fld id="{8BAC7BE6-C19B-4F7C-A6CA-32910C88BEBF}" type="slidenum">
              <a:rPr lang="zh-TW" altLang="en-US" smtClean="0"/>
              <a:pPr/>
              <a:t>‹#›</a:t>
            </a:fld>
            <a:endParaRPr lang="zh-TW" altLang="en-US" dirty="0"/>
          </a:p>
        </p:txBody>
      </p:sp>
    </p:spTree>
    <p:extLst>
      <p:ext uri="{BB962C8B-B14F-4D97-AF65-F5344CB8AC3E}">
        <p14:creationId xmlns:p14="http://schemas.microsoft.com/office/powerpoint/2010/main" val="572018095"/>
      </p:ext>
    </p:extLst>
  </p:cSld>
  <p:clrMap bg1="lt1" tx1="dk1" bg2="lt2" tx2="dk2" accent1="accent1" accent2="accent2" accent3="accent3" accent4="accent4" accent5="accent5" accent6="accent6" hlink="hlink" folHlink="folHlink"/>
  <p:sldLayoutIdLst>
    <p:sldLayoutId id="2147483704" r:id="rId1"/>
  </p:sldLayoutIdLst>
  <p:hf hdr="0" ftr="0" dt="0"/>
  <p:txStyles>
    <p:titleStyle>
      <a:lvl1pPr algn="ctr" defTabSz="914400" rtl="0" eaLnBrk="1" latinLnBrk="0" hangingPunct="1">
        <a:spcBef>
          <a:spcPct val="0"/>
        </a:spcBef>
        <a:buNone/>
        <a:defRPr sz="4400" kern="1200">
          <a:solidFill>
            <a:schemeClr val="tx1"/>
          </a:solidFill>
          <a:latin typeface="+mj-lt"/>
          <a:ea typeface="微軟正黑體" panose="020B0604030504040204"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3392" y="4077072"/>
            <a:ext cx="10972800" cy="114300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ea typeface="微軟正黑體" panose="020B0604030504040204" pitchFamily="34" charset="-120"/>
              </a:defRPr>
            </a:lvl1pPr>
          </a:lstStyle>
          <a:p>
            <a:fld id="{5754C443-2CE4-440E-A0E6-9BBA48470386}" type="datetime1">
              <a:rPr lang="zh-TW" altLang="en-US" smtClean="0"/>
              <a:t>2026/6/2</a:t>
            </a:fld>
            <a:endParaRPr lang="zh-TW" altLang="en-US" dirty="0"/>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ea typeface="微軟正黑體" panose="020B0604030504040204" pitchFamily="34" charset="-120"/>
              </a:defRPr>
            </a:lvl1pPr>
          </a:lstStyle>
          <a:p>
            <a:endParaRPr lang="zh-TW" altLang="en-US" dirty="0"/>
          </a:p>
        </p:txBody>
      </p:sp>
      <p:sp>
        <p:nvSpPr>
          <p:cNvPr id="6" name="投影片編號版面配置區 5"/>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b="1">
                <a:solidFill>
                  <a:srgbClr val="C00000"/>
                </a:solidFill>
                <a:latin typeface="Arial" panose="020B0604020202020204" pitchFamily="34" charset="0"/>
                <a:ea typeface="微軟正黑體" panose="020B0604030504040204" pitchFamily="34" charset="-120"/>
                <a:cs typeface="Arial" panose="020B0604020202020204" pitchFamily="34" charset="0"/>
              </a:defRPr>
            </a:lvl1pPr>
          </a:lstStyle>
          <a:p>
            <a:fld id="{EF4BCE5B-3CA9-43D9-97FB-543203B24CB6}" type="slidenum">
              <a:rPr lang="zh-TW" altLang="en-US" smtClean="0"/>
              <a:pPr/>
              <a:t>‹#›</a:t>
            </a:fld>
            <a:endParaRPr lang="zh-TW" altLang="en-US" dirty="0"/>
          </a:p>
        </p:txBody>
      </p:sp>
    </p:spTree>
    <p:extLst>
      <p:ext uri="{BB962C8B-B14F-4D97-AF65-F5344CB8AC3E}">
        <p14:creationId xmlns:p14="http://schemas.microsoft.com/office/powerpoint/2010/main" val="1718780848"/>
      </p:ext>
    </p:extLst>
  </p:cSld>
  <p:clrMap bg1="lt1" tx1="dk1" bg2="lt2" tx2="dk2" accent1="accent1" accent2="accent2" accent3="accent3" accent4="accent4" accent5="accent5" accent6="accent6" hlink="hlink" folHlink="folHlink"/>
  <p:sldLayoutIdLst>
    <p:sldLayoutId id="2147483706" r:id="rId1"/>
    <p:sldLayoutId id="2147483707" r:id="rId2"/>
  </p:sldLayoutIdLst>
  <p:hf hdr="0" ftr="0" dt="0"/>
  <p:txStyles>
    <p:titleStyle>
      <a:lvl1pPr algn="ctr" defTabSz="914400" rtl="0" eaLnBrk="1" latinLnBrk="0" hangingPunct="1">
        <a:spcBef>
          <a:spcPct val="0"/>
        </a:spcBef>
        <a:buNone/>
        <a:defRPr sz="4400" kern="1200">
          <a:solidFill>
            <a:schemeClr val="tx1"/>
          </a:solidFill>
          <a:latin typeface="+mj-lt"/>
          <a:ea typeface="微軟正黑體" panose="020B0604030504040204"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9.png"/><Relationship Id="rId10" Type="http://schemas.openxmlformats.org/officeDocument/2006/relationships/image" Target="../media/image36.jpeg"/><Relationship Id="rId4" Type="http://schemas.openxmlformats.org/officeDocument/2006/relationships/image" Target="../media/image15.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15.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tm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副標題 2">
            <a:extLst>
              <a:ext uri="{FF2B5EF4-FFF2-40B4-BE49-F238E27FC236}">
                <a16:creationId xmlns:a16="http://schemas.microsoft.com/office/drawing/2014/main" id="{E502A610-BF82-4016-9663-1C7241B3DD58}"/>
              </a:ext>
            </a:extLst>
          </p:cNvPr>
          <p:cNvSpPr txBox="1">
            <a:spLocks/>
          </p:cNvSpPr>
          <p:nvPr/>
        </p:nvSpPr>
        <p:spPr bwMode="auto">
          <a:xfrm>
            <a:off x="2667000" y="3573017"/>
            <a:ext cx="6858000" cy="193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4000"/>
              </a:lnSpc>
              <a:spcBef>
                <a:spcPts val="600"/>
              </a:spcBef>
              <a:buNone/>
            </a:pPr>
            <a:r>
              <a:rPr kumimoji="0" lang="zh-TW" altLang="en-US" b="1" dirty="0">
                <a:latin typeface="微軟正黑體" panose="020B0604030504040204" pitchFamily="34" charset="-120"/>
                <a:ea typeface="微軟正黑體" panose="020B0604030504040204" pitchFamily="34" charset="-120"/>
              </a:rPr>
              <a:t>校務會議</a:t>
            </a:r>
            <a:endParaRPr kumimoji="0" lang="en-US" altLang="zh-TW" b="1" dirty="0">
              <a:latin typeface="微軟正黑體" panose="020B0604030504040204" pitchFamily="34" charset="-120"/>
              <a:ea typeface="微軟正黑體" panose="020B0604030504040204" pitchFamily="34" charset="-120"/>
            </a:endParaRPr>
          </a:p>
          <a:p>
            <a:pPr marL="0" indent="0" algn="ctr">
              <a:lnSpc>
                <a:spcPts val="4000"/>
              </a:lnSpc>
              <a:spcBef>
                <a:spcPts val="600"/>
              </a:spcBef>
              <a:buNone/>
            </a:pPr>
            <a:r>
              <a:rPr kumimoji="0" lang="zh-TW" altLang="en-US" sz="3600" b="1" dirty="0">
                <a:latin typeface="微軟正黑體" panose="020B0604030504040204" pitchFamily="34" charset="-120"/>
                <a:ea typeface="微軟正黑體" panose="020B0604030504040204" pitchFamily="34" charset="-120"/>
              </a:rPr>
              <a:t>管理學院業務報告</a:t>
            </a:r>
            <a:endParaRPr kumimoji="0" lang="en-US" altLang="zh-TW" sz="3600" b="1" dirty="0">
              <a:latin typeface="微軟正黑體" panose="020B0604030504040204" pitchFamily="34" charset="-120"/>
              <a:ea typeface="微軟正黑體" panose="020B0604030504040204" pitchFamily="34" charset="-120"/>
            </a:endParaRPr>
          </a:p>
          <a:p>
            <a:pPr marL="0" indent="0" algn="ctr">
              <a:lnSpc>
                <a:spcPts val="4000"/>
              </a:lnSpc>
              <a:spcBef>
                <a:spcPts val="1200"/>
              </a:spcBef>
              <a:buNone/>
            </a:pPr>
            <a:r>
              <a:rPr kumimoji="0" lang="en-US" altLang="zh-TW" sz="2000" b="1" dirty="0">
                <a:latin typeface="微軟正黑體" panose="020B0604030504040204" pitchFamily="34" charset="-120"/>
                <a:ea typeface="微軟正黑體" panose="020B0604030504040204" pitchFamily="34" charset="-120"/>
              </a:rPr>
              <a:t>2026</a:t>
            </a:r>
            <a:r>
              <a:rPr kumimoji="0" lang="zh-TW" altLang="en-US" sz="2000" b="1" dirty="0">
                <a:latin typeface="微軟正黑體" panose="020B0604030504040204" pitchFamily="34" charset="-120"/>
                <a:ea typeface="微軟正黑體" panose="020B0604030504040204" pitchFamily="34" charset="-120"/>
              </a:rPr>
              <a:t>年</a:t>
            </a:r>
            <a:r>
              <a:rPr kumimoji="0" lang="en-US" altLang="zh-TW" sz="2000" b="1" dirty="0">
                <a:latin typeface="微軟正黑體" panose="020B0604030504040204" pitchFamily="34" charset="-120"/>
                <a:ea typeface="微軟正黑體" panose="020B0604030504040204" pitchFamily="34" charset="-120"/>
              </a:rPr>
              <a:t>06</a:t>
            </a:r>
            <a:r>
              <a:rPr kumimoji="0" lang="zh-TW" altLang="en-US" sz="2000" b="1" dirty="0">
                <a:latin typeface="微軟正黑體" panose="020B0604030504040204" pitchFamily="34" charset="-120"/>
                <a:ea typeface="微軟正黑體" panose="020B0604030504040204" pitchFamily="34" charset="-120"/>
              </a:rPr>
              <a:t>月</a:t>
            </a:r>
            <a:r>
              <a:rPr kumimoji="0" lang="en-US" altLang="zh-TW" sz="2000" b="1" dirty="0">
                <a:latin typeface="微軟正黑體" panose="020B0604030504040204" pitchFamily="34" charset="-120"/>
                <a:ea typeface="微軟正黑體" panose="020B0604030504040204" pitchFamily="34" charset="-120"/>
              </a:rPr>
              <a:t>10</a:t>
            </a:r>
            <a:r>
              <a:rPr kumimoji="0" lang="zh-TW" altLang="en-US" sz="2000" b="1" dirty="0">
                <a:latin typeface="微軟正黑體" panose="020B0604030504040204" pitchFamily="34" charset="-120"/>
                <a:ea typeface="微軟正黑體" panose="020B0604030504040204" pitchFamily="34" charset="-120"/>
              </a:rPr>
              <a:t>日</a:t>
            </a:r>
            <a:endParaRPr kumimoji="0" lang="en-US" altLang="zh-TW" sz="2000" b="1" dirty="0">
              <a:latin typeface="微軟正黑體" panose="020B0604030504040204" pitchFamily="34" charset="-120"/>
              <a:ea typeface="微軟正黑體" panose="020B0604030504040204" pitchFamily="34" charset="-120"/>
            </a:endParaRPr>
          </a:p>
        </p:txBody>
      </p:sp>
      <p:sp>
        <p:nvSpPr>
          <p:cNvPr id="2" name="投影片編號版面配置區 1">
            <a:extLst>
              <a:ext uri="{FF2B5EF4-FFF2-40B4-BE49-F238E27FC236}">
                <a16:creationId xmlns:a16="http://schemas.microsoft.com/office/drawing/2014/main" id="{843B48B9-FAFF-43E7-ADD0-A206B88CECA4}"/>
              </a:ext>
            </a:extLst>
          </p:cNvPr>
          <p:cNvSpPr>
            <a:spLocks noGrp="1"/>
          </p:cNvSpPr>
          <p:nvPr>
            <p:ph type="sldNum" sz="quarter" idx="12"/>
          </p:nvPr>
        </p:nvSpPr>
        <p:spPr/>
        <p:txBody>
          <a:bodyPr/>
          <a:lstStyle/>
          <a:p>
            <a:fld id="{8BAC7BE6-C19B-4F7C-A6CA-32910C88BEBF}" type="slidenum">
              <a:rPr lang="zh-TW" altLang="en-US" smtClean="0"/>
              <a:pPr/>
              <a:t>1</a:t>
            </a:fld>
            <a:endParaRPr lang="zh-TW" altLang="en-US"/>
          </a:p>
        </p:txBody>
      </p:sp>
    </p:spTree>
    <p:extLst>
      <p:ext uri="{BB962C8B-B14F-4D97-AF65-F5344CB8AC3E}">
        <p14:creationId xmlns:p14="http://schemas.microsoft.com/office/powerpoint/2010/main" val="1485935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CA4C1-5363-BC95-933D-ABBC3A7AD89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ACBEFB9-D2E6-C6A8-F9CD-9C0376650CBA}"/>
              </a:ext>
            </a:extLst>
          </p:cNvPr>
          <p:cNvSpPr>
            <a:spLocks noGrp="1"/>
          </p:cNvSpPr>
          <p:nvPr>
            <p:ph type="title"/>
          </p:nvPr>
        </p:nvSpPr>
        <p:spPr>
          <a:xfrm>
            <a:off x="2152650" y="209163"/>
            <a:ext cx="7886700" cy="10223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anose="020B0604030504040204" pitchFamily="34" charset="-120"/>
                <a:ea typeface="微軟正黑體" panose="020B0604030504040204" pitchFamily="34" charset="-120"/>
              </a:rPr>
              <a:t>教學研究面亮點 </a:t>
            </a:r>
            <a:r>
              <a:rPr lang="en-US" altLang="zh-TW" b="1" dirty="0">
                <a:solidFill>
                  <a:srgbClr val="0000FF"/>
                </a:solidFill>
                <a:latin typeface="微軟正黑體" panose="020B0604030504040204" pitchFamily="34" charset="-120"/>
                <a:ea typeface="微軟正黑體" panose="020B0604030504040204" pitchFamily="34" charset="-120"/>
              </a:rPr>
              <a:t>(4/4)</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300B16BA-860A-8833-5BC3-FA01F322FBC2}"/>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7AA340DF-BB2A-3D06-0C2B-1C55D6305C27}"/>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93892570-9555-6D27-80BD-483DEDB9A0EF}"/>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7489C051-FEE0-8312-8E9C-582D6A135203}"/>
                </a:ext>
              </a:extLst>
            </p:cNvPr>
            <p:cNvSpPr/>
            <p:nvPr/>
          </p:nvSpPr>
          <p:spPr>
            <a:xfrm>
              <a:off x="9762" y="943145"/>
              <a:ext cx="278606" cy="919162"/>
            </a:xfrm>
            <a:prstGeom prst="snip1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570E1223-2A98-8765-52CC-B70080D1C79C}"/>
                </a:ext>
              </a:extLst>
            </p:cNvPr>
            <p:cNvSpPr/>
            <p:nvPr/>
          </p:nvSpPr>
          <p:spPr>
            <a:xfrm>
              <a:off x="19070" y="15227"/>
              <a:ext cx="259080" cy="919162"/>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6384D1EE-72D0-85A7-0820-2B46DCE6319F}"/>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4" name="投影片編號版面配置區 13">
            <a:extLst>
              <a:ext uri="{FF2B5EF4-FFF2-40B4-BE49-F238E27FC236}">
                <a16:creationId xmlns:a16="http://schemas.microsoft.com/office/drawing/2014/main" id="{B8C261D6-61B7-9B34-8A42-E52EF3E622C9}"/>
              </a:ext>
            </a:extLst>
          </p:cNvPr>
          <p:cNvSpPr>
            <a:spLocks noGrp="1"/>
          </p:cNvSpPr>
          <p:nvPr>
            <p:ph type="sldNum" sz="quarter" idx="12"/>
          </p:nvPr>
        </p:nvSpPr>
        <p:spPr/>
        <p:txBody>
          <a:bodyPr/>
          <a:lstStyle/>
          <a:p>
            <a:fld id="{F0A7528A-F281-4904-947B-AFAAA046DF2F}" type="slidenum">
              <a:rPr lang="zh-TW" altLang="en-US" smtClean="0"/>
              <a:t>10</a:t>
            </a:fld>
            <a:endParaRPr lang="zh-TW" altLang="en-US"/>
          </a:p>
        </p:txBody>
      </p:sp>
      <p:grpSp>
        <p:nvGrpSpPr>
          <p:cNvPr id="33" name="群組 32">
            <a:extLst>
              <a:ext uri="{FF2B5EF4-FFF2-40B4-BE49-F238E27FC236}">
                <a16:creationId xmlns:a16="http://schemas.microsoft.com/office/drawing/2014/main" id="{664AA789-9DE7-D8C1-0284-B640A8A8272D}"/>
              </a:ext>
            </a:extLst>
          </p:cNvPr>
          <p:cNvGrpSpPr/>
          <p:nvPr/>
        </p:nvGrpSpPr>
        <p:grpSpPr>
          <a:xfrm>
            <a:off x="10674935" y="610890"/>
            <a:ext cx="1144270" cy="369838"/>
            <a:chOff x="991490" y="5108279"/>
            <a:chExt cx="1144270" cy="369838"/>
          </a:xfrm>
        </p:grpSpPr>
        <p:pic>
          <p:nvPicPr>
            <p:cNvPr id="34" name="圖片 33">
              <a:extLst>
                <a:ext uri="{FF2B5EF4-FFF2-40B4-BE49-F238E27FC236}">
                  <a16:creationId xmlns:a16="http://schemas.microsoft.com/office/drawing/2014/main" id="{797AD65A-34D8-FEA4-4078-800EC08D43B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35" name="文字方塊 34">
              <a:extLst>
                <a:ext uri="{FF2B5EF4-FFF2-40B4-BE49-F238E27FC236}">
                  <a16:creationId xmlns:a16="http://schemas.microsoft.com/office/drawing/2014/main" id="{4A910C56-1BD9-DA80-811A-D9C1DDAE0403}"/>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7" name="群組 6">
            <a:extLst>
              <a:ext uri="{FF2B5EF4-FFF2-40B4-BE49-F238E27FC236}">
                <a16:creationId xmlns:a16="http://schemas.microsoft.com/office/drawing/2014/main" id="{A418AB4F-B6FD-4A37-886B-964C70A17012}"/>
              </a:ext>
            </a:extLst>
          </p:cNvPr>
          <p:cNvGrpSpPr/>
          <p:nvPr/>
        </p:nvGrpSpPr>
        <p:grpSpPr>
          <a:xfrm>
            <a:off x="10668693" y="205966"/>
            <a:ext cx="1356329" cy="369838"/>
            <a:chOff x="973880" y="4003955"/>
            <a:chExt cx="1356329" cy="369838"/>
          </a:xfrm>
        </p:grpSpPr>
        <p:pic>
          <p:nvPicPr>
            <p:cNvPr id="15" name="圖片 14">
              <a:extLst>
                <a:ext uri="{FF2B5EF4-FFF2-40B4-BE49-F238E27FC236}">
                  <a16:creationId xmlns:a16="http://schemas.microsoft.com/office/drawing/2014/main" id="{E77D7ED4-9AD7-D134-7D4A-CBA3CC9CBD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880" y="4003955"/>
              <a:ext cx="369838" cy="369838"/>
            </a:xfrm>
            <a:prstGeom prst="rect">
              <a:avLst/>
            </a:prstGeom>
          </p:spPr>
        </p:pic>
        <p:sp>
          <p:nvSpPr>
            <p:cNvPr id="17" name="文字方塊 16">
              <a:extLst>
                <a:ext uri="{FF2B5EF4-FFF2-40B4-BE49-F238E27FC236}">
                  <a16:creationId xmlns:a16="http://schemas.microsoft.com/office/drawing/2014/main" id="{C3CA2E4F-0ECE-FF9B-D3D7-5D5054E4872A}"/>
                </a:ext>
              </a:extLst>
            </p:cNvPr>
            <p:cNvSpPr txBox="1"/>
            <p:nvPr/>
          </p:nvSpPr>
          <p:spPr>
            <a:xfrm>
              <a:off x="1333016" y="4047098"/>
              <a:ext cx="997193" cy="261610"/>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健康與福祉</a:t>
              </a:r>
              <a:endParaRPr lang="en-US" altLang="zh-TW" sz="1100" b="1" dirty="0">
                <a:latin typeface="微軟正黑體" panose="020B0604030504040204" pitchFamily="34" charset="-120"/>
                <a:ea typeface="微軟正黑體" panose="020B0604030504040204" pitchFamily="34" charset="-120"/>
              </a:endParaRPr>
            </a:p>
          </p:txBody>
        </p:sp>
      </p:grpSp>
      <p:sp>
        <p:nvSpPr>
          <p:cNvPr id="5" name="文字方塊 4">
            <a:extLst>
              <a:ext uri="{FF2B5EF4-FFF2-40B4-BE49-F238E27FC236}">
                <a16:creationId xmlns:a16="http://schemas.microsoft.com/office/drawing/2014/main" id="{8821EBA2-44A5-65FA-BC77-817AB2942F0E}"/>
              </a:ext>
            </a:extLst>
          </p:cNvPr>
          <p:cNvSpPr txBox="1"/>
          <p:nvPr/>
        </p:nvSpPr>
        <p:spPr>
          <a:xfrm>
            <a:off x="384826" y="1710495"/>
            <a:ext cx="11434380" cy="1379865"/>
          </a:xfrm>
          <a:prstGeom prst="rect">
            <a:avLst/>
          </a:prstGeom>
          <a:noFill/>
        </p:spPr>
        <p:txBody>
          <a:bodyPr wrap="square">
            <a:spAutoFit/>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月</a:t>
            </a:r>
            <a:endParaRPr lang="en-US" altLang="zh-TW" sz="1600" b="1" dirty="0">
              <a:latin typeface="微軟正黑體" panose="020B0604030504040204" pitchFamily="34" charset="-120"/>
              <a:ea typeface="微軟正黑體" panose="020B0604030504040204" pitchFamily="34" charset="-120"/>
            </a:endParaRPr>
          </a:p>
          <a:p>
            <a:pPr>
              <a:lnSpc>
                <a:spcPct val="150000"/>
              </a:lnSpc>
            </a:pPr>
            <a:r>
              <a:rPr lang="zh-TW" altLang="en-US" sz="1600" b="1" dirty="0">
                <a:latin typeface="微軟正黑體" panose="020B0604030504040204" pitchFamily="34" charset="-120"/>
                <a:ea typeface="微軟正黑體" panose="020B0604030504040204" pitchFamily="34" charset="-120"/>
              </a:rPr>
              <a:t>內容：</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大數據張詠淳老師指導學生論文投稿獲</a:t>
            </a:r>
            <a:r>
              <a:rPr lang="en-US" altLang="zh-TW" b="1"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ICMHI 2026</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會議接受，</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月中赴日本京都發表報告</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ts val="1600"/>
              </a:lnSpc>
              <a:buFont typeface="Arial" panose="020B0604020202020204" pitchFamily="34" charset="0"/>
              <a:buChar char="•"/>
            </a:pP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Chou, Y.-S</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 Peng, S.-E., Huang, M.-S., Huang, T.-Y., &amp; </a:t>
            </a:r>
            <a:r>
              <a:rPr lang="en-US" altLang="zh-TW"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Chang, Y.-C. </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(n.d.). Predicting Cardiovascular Disease Diagnosis in Emergency Department Patients Using Pre-trained Language Models.</a:t>
            </a:r>
          </a:p>
          <a:p>
            <a:pPr algn="just"/>
            <a:endParaRPr lang="en-US" altLang="zh-TW" sz="1400" b="1" dirty="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94B70FC0-A4E6-D203-7ED0-1C42C125001C}"/>
              </a:ext>
            </a:extLst>
          </p:cNvPr>
          <p:cNvSpPr txBox="1"/>
          <p:nvPr/>
        </p:nvSpPr>
        <p:spPr>
          <a:xfrm>
            <a:off x="384824" y="1261550"/>
            <a:ext cx="4422197" cy="400110"/>
          </a:xfrm>
          <a:prstGeom prst="rect">
            <a:avLst/>
          </a:prstGeom>
          <a:noFill/>
        </p:spPr>
        <p:txBody>
          <a:bodyPr wrap="square">
            <a:spAutoFit/>
          </a:bodyPr>
          <a:lstStyle/>
          <a:p>
            <a:pPr algn="just"/>
            <a:r>
              <a:rPr lang="zh-TW" altLang="en-US" sz="2000" b="1" dirty="0">
                <a:solidFill>
                  <a:srgbClr val="000099"/>
                </a:solidFill>
                <a:latin typeface="微軟正黑體" panose="020B0604030504040204" pitchFamily="34" charset="-120"/>
                <a:ea typeface="微軟正黑體" panose="020B0604030504040204" pitchFamily="34" charset="-120"/>
              </a:rPr>
              <a:t>國際學術交流</a:t>
            </a:r>
            <a:endParaRPr lang="en-US" altLang="zh-TW" sz="2000" b="1" dirty="0">
              <a:solidFill>
                <a:srgbClr val="000099"/>
              </a:solidFill>
              <a:latin typeface="微軟正黑體" panose="020B0604030504040204" pitchFamily="34" charset="-120"/>
              <a:ea typeface="微軟正黑體" panose="020B0604030504040204" pitchFamily="34" charset="-120"/>
            </a:endParaRPr>
          </a:p>
        </p:txBody>
      </p:sp>
      <p:pic>
        <p:nvPicPr>
          <p:cNvPr id="3" name="Picture 2" descr="https://www.icmhi.org/images/001.jpg">
            <a:extLst>
              <a:ext uri="{FF2B5EF4-FFF2-40B4-BE49-F238E27FC236}">
                <a16:creationId xmlns:a16="http://schemas.microsoft.com/office/drawing/2014/main" id="{B3A5FA40-CBD6-751B-CE36-FC40301ECE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956" y="3679731"/>
            <a:ext cx="3959065" cy="1189782"/>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78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573A8-759C-6358-49DE-E508B12DB56D}"/>
            </a:ext>
          </a:extLst>
        </p:cNvPr>
        <p:cNvGrpSpPr/>
        <p:nvPr/>
      </p:nvGrpSpPr>
      <p:grpSpPr>
        <a:xfrm>
          <a:off x="0" y="0"/>
          <a:ext cx="0" cy="0"/>
          <a:chOff x="0" y="0"/>
          <a:chExt cx="0" cy="0"/>
        </a:xfrm>
      </p:grpSpPr>
      <p:pic>
        <p:nvPicPr>
          <p:cNvPr id="68" name="圖片 67">
            <a:extLst>
              <a:ext uri="{FF2B5EF4-FFF2-40B4-BE49-F238E27FC236}">
                <a16:creationId xmlns:a16="http://schemas.microsoft.com/office/drawing/2014/main" id="{57A6F311-D229-A438-611B-A560BBD3E811}"/>
              </a:ext>
            </a:extLst>
          </p:cNvPr>
          <p:cNvPicPr>
            <a:picLocks noChangeAspect="1"/>
          </p:cNvPicPr>
          <p:nvPr/>
        </p:nvPicPr>
        <p:blipFill>
          <a:blip r:embed="rId2"/>
          <a:stretch>
            <a:fillRect/>
          </a:stretch>
        </p:blipFill>
        <p:spPr>
          <a:xfrm>
            <a:off x="255417" y="6127912"/>
            <a:ext cx="2456207" cy="614448"/>
          </a:xfrm>
          <a:prstGeom prst="rect">
            <a:avLst/>
          </a:prstGeom>
        </p:spPr>
      </p:pic>
      <p:graphicFrame>
        <p:nvGraphicFramePr>
          <p:cNvPr id="66" name="表格 65">
            <a:extLst>
              <a:ext uri="{FF2B5EF4-FFF2-40B4-BE49-F238E27FC236}">
                <a16:creationId xmlns:a16="http://schemas.microsoft.com/office/drawing/2014/main" id="{7077566C-2AF3-A5AF-9B58-C2981084BDC4}"/>
              </a:ext>
            </a:extLst>
          </p:cNvPr>
          <p:cNvGraphicFramePr>
            <a:graphicFrameLocks noGrp="1"/>
          </p:cNvGraphicFramePr>
          <p:nvPr>
            <p:extLst>
              <p:ext uri="{D42A27DB-BD31-4B8C-83A1-F6EECF244321}">
                <p14:modId xmlns:p14="http://schemas.microsoft.com/office/powerpoint/2010/main" val="3431445241"/>
              </p:ext>
            </p:extLst>
          </p:nvPr>
        </p:nvGraphicFramePr>
        <p:xfrm>
          <a:off x="479375" y="1266604"/>
          <a:ext cx="11457207" cy="5218333"/>
        </p:xfrm>
        <a:graphic>
          <a:graphicData uri="http://schemas.openxmlformats.org/drawingml/2006/table">
            <a:tbl>
              <a:tblPr firstRow="1" bandRow="1">
                <a:tableStyleId>{0660B408-B3CF-4A94-85FC-2B1E0A45F4A2}</a:tableStyleId>
              </a:tblPr>
              <a:tblGrid>
                <a:gridCol w="7776865">
                  <a:extLst>
                    <a:ext uri="{9D8B030D-6E8A-4147-A177-3AD203B41FA5}">
                      <a16:colId xmlns:a16="http://schemas.microsoft.com/office/drawing/2014/main" val="4284769445"/>
                    </a:ext>
                  </a:extLst>
                </a:gridCol>
                <a:gridCol w="3680342">
                  <a:extLst>
                    <a:ext uri="{9D8B030D-6E8A-4147-A177-3AD203B41FA5}">
                      <a16:colId xmlns:a16="http://schemas.microsoft.com/office/drawing/2014/main" val="2743783839"/>
                    </a:ext>
                  </a:extLst>
                </a:gridCol>
              </a:tblGrid>
              <a:tr h="520410">
                <a:tc>
                  <a:txBody>
                    <a:bodyPr/>
                    <a:lstStyle/>
                    <a:p>
                      <a:pPr algn="ctr"/>
                      <a:r>
                        <a:rPr lang="zh-TW" altLang="en-US" dirty="0">
                          <a:latin typeface="微軟正黑體" panose="020B0604030504040204" pitchFamily="34" charset="-120"/>
                          <a:ea typeface="微軟正黑體" panose="020B0604030504040204" pitchFamily="34" charset="-120"/>
                        </a:rPr>
                        <a:t>內容</a:t>
                      </a:r>
                    </a:p>
                  </a:txBody>
                  <a:tcPr anchor="ctr"/>
                </a:tc>
                <a:tc>
                  <a:txBody>
                    <a:bodyPr/>
                    <a:lstStyle/>
                    <a:p>
                      <a:pPr algn="ctr"/>
                      <a:r>
                        <a:rPr lang="zh-TW" altLang="en-US" dirty="0">
                          <a:latin typeface="微軟正黑體" panose="020B0604030504040204" pitchFamily="34" charset="-120"/>
                          <a:ea typeface="微軟正黑體" panose="020B0604030504040204" pitchFamily="34" charset="-120"/>
                        </a:rPr>
                        <a:t>照片</a:t>
                      </a:r>
                    </a:p>
                  </a:txBody>
                  <a:tcPr anchor="ctr"/>
                </a:tc>
                <a:extLst>
                  <a:ext uri="{0D108BD9-81ED-4DB2-BD59-A6C34878D82A}">
                    <a16:rowId xmlns:a16="http://schemas.microsoft.com/office/drawing/2014/main" val="4168801014"/>
                  </a:ext>
                </a:extLst>
              </a:tr>
              <a:tr h="1090815">
                <a:tc>
                  <a:txBody>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4</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16</a:t>
                      </a:r>
                      <a:r>
                        <a:rPr lang="zh-TW" altLang="en-US" sz="1600" b="1" dirty="0">
                          <a:latin typeface="微軟正黑體" panose="020B0604030504040204" pitchFamily="34" charset="-120"/>
                          <a:ea typeface="微軟正黑體" panose="020B0604030504040204" pitchFamily="34" charset="-120"/>
                        </a:rPr>
                        <a:t>日</a:t>
                      </a:r>
                      <a:r>
                        <a:rPr lang="en-US" altLang="zh-TW" sz="1600" b="1" dirty="0">
                          <a:latin typeface="微軟正黑體" panose="020B0604030504040204" pitchFamily="34" charset="-120"/>
                          <a:ea typeface="微軟正黑體" panose="020B0604030504040204" pitchFamily="34" charset="-120"/>
                        </a:rPr>
                        <a:t>-4</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18</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marL="538163" indent="-538163" algn="just"/>
                      <a:r>
                        <a:rPr lang="zh-TW" altLang="en-US" sz="1600" b="1" dirty="0">
                          <a:latin typeface="微軟正黑體" panose="020B0604030504040204" pitchFamily="34" charset="-120"/>
                          <a:ea typeface="微軟正黑體" panose="020B0604030504040204" pitchFamily="34" charset="-120"/>
                        </a:rPr>
                        <a:t>內容：大數據所張詠淳所長受邀國立中興大學資工系、國立陽明交通大學</a:t>
                      </a:r>
                      <a:r>
                        <a:rPr lang="en-US" altLang="zh-TW" sz="1600" b="1" dirty="0">
                          <a:latin typeface="微軟正黑體" panose="020B0604030504040204" pitchFamily="34" charset="-120"/>
                          <a:ea typeface="微軟正黑體" panose="020B0604030504040204" pitchFamily="34" charset="-120"/>
                        </a:rPr>
                        <a:t>AI</a:t>
                      </a:r>
                      <a:r>
                        <a:rPr lang="zh-TW" altLang="en-US" sz="1600" b="1" dirty="0">
                          <a:latin typeface="微軟正黑體" panose="020B0604030504040204" pitchFamily="34" charset="-120"/>
                          <a:ea typeface="微軟正黑體" panose="020B0604030504040204" pitchFamily="34" charset="-120"/>
                        </a:rPr>
                        <a:t>學院、東吳大學巨量資料管理學院暨資料科學系進行演講，主題為：「從大語言模型到臨床</a:t>
                      </a:r>
                      <a:r>
                        <a:rPr lang="en-US" altLang="zh-TW" sz="1600" b="1" dirty="0">
                          <a:latin typeface="微軟正黑體" panose="020B0604030504040204" pitchFamily="34" charset="-120"/>
                          <a:ea typeface="微軟正黑體" panose="020B0604030504040204" pitchFamily="34" charset="-120"/>
                        </a:rPr>
                        <a:t>AI: </a:t>
                      </a:r>
                      <a:r>
                        <a:rPr lang="zh-TW" altLang="en-US" sz="1600" b="1" dirty="0">
                          <a:latin typeface="微軟正黑體" panose="020B0604030504040204" pitchFamily="34" charset="-120"/>
                          <a:ea typeface="微軟正黑體" panose="020B0604030504040204" pitchFamily="34" charset="-120"/>
                        </a:rPr>
                        <a:t>應用、限制與落地經驗」。</a:t>
                      </a:r>
                    </a:p>
                  </a:txBody>
                  <a:tcPr anchor="ctr"/>
                </a:tc>
                <a:tc>
                  <a:txBody>
                    <a:bodyPr/>
                    <a:lstStyle/>
                    <a:p>
                      <a:endParaRPr lang="zh-TW" altLang="en-US" dirty="0"/>
                    </a:p>
                  </a:txBody>
                  <a:tcPr/>
                </a:tc>
                <a:extLst>
                  <a:ext uri="{0D108BD9-81ED-4DB2-BD59-A6C34878D82A}">
                    <a16:rowId xmlns:a16="http://schemas.microsoft.com/office/drawing/2014/main" val="3445901792"/>
                  </a:ext>
                </a:extLst>
              </a:tr>
              <a:tr h="1121696">
                <a:tc>
                  <a:txBody>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7</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marL="717550" indent="-717550" algn="just"/>
                      <a:r>
                        <a:rPr lang="zh-TW" altLang="en-US" sz="1600" b="1" dirty="0">
                          <a:latin typeface="微軟正黑體" panose="020B0604030504040204" pitchFamily="34" charset="-120"/>
                          <a:ea typeface="微軟正黑體" panose="020B0604030504040204" pitchFamily="34" charset="-120"/>
                        </a:rPr>
                        <a:t>內容：許明暉教授受邀至高雄醫學大學人工智慧生醫研究院演講，主題為：「</a:t>
                      </a:r>
                      <a:r>
                        <a:rPr lang="en-US" altLang="zh-TW" sz="1600" b="1" dirty="0">
                          <a:latin typeface="微軟正黑體" panose="020B0604030504040204" pitchFamily="34" charset="-120"/>
                          <a:ea typeface="微軟正黑體" panose="020B0604030504040204" pitchFamily="34" charset="-120"/>
                        </a:rPr>
                        <a:t>Agentic AI</a:t>
                      </a:r>
                      <a:r>
                        <a:rPr lang="zh-TW" altLang="en-US" sz="1600" b="1" dirty="0">
                          <a:latin typeface="微軟正黑體" panose="020B0604030504040204" pitchFamily="34" charset="-120"/>
                          <a:ea typeface="微軟正黑體" panose="020B0604030504040204" pitchFamily="34" charset="-120"/>
                        </a:rPr>
                        <a:t>年代的健康資料治理」。</a:t>
                      </a:r>
                    </a:p>
                  </a:txBody>
                  <a:tcPr anchor="ctr"/>
                </a:tc>
                <a:tc>
                  <a:txBody>
                    <a:bodyPr/>
                    <a:lstStyle/>
                    <a:p>
                      <a:endParaRPr lang="zh-TW" altLang="en-US" dirty="0"/>
                    </a:p>
                  </a:txBody>
                  <a:tcPr/>
                </a:tc>
                <a:extLst>
                  <a:ext uri="{0D108BD9-81ED-4DB2-BD59-A6C34878D82A}">
                    <a16:rowId xmlns:a16="http://schemas.microsoft.com/office/drawing/2014/main" val="3334492505"/>
                  </a:ext>
                </a:extLst>
              </a:tr>
              <a:tr h="1242706">
                <a:tc>
                  <a:txBody>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29</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marL="717550" indent="-717550" algn="just"/>
                      <a:r>
                        <a:rPr lang="zh-TW" altLang="en-US" sz="1600" b="1" dirty="0">
                          <a:latin typeface="微軟正黑體" panose="020B0604030504040204" pitchFamily="34" charset="-120"/>
                          <a:ea typeface="微軟正黑體" panose="020B0604030504040204" pitchFamily="34" charset="-120"/>
                        </a:rPr>
                        <a:t>內容：徐之昇主任應高雄醫學大學邀請進行專題演講，探討「全球觀察性健康資料研究教育」，促進跨域對話與思考。</a:t>
                      </a:r>
                    </a:p>
                  </a:txBody>
                  <a:tcPr anchor="ctr"/>
                </a:tc>
                <a:tc>
                  <a:txBody>
                    <a:bodyPr/>
                    <a:lstStyle/>
                    <a:p>
                      <a:endParaRPr lang="zh-TW" altLang="en-US" dirty="0"/>
                    </a:p>
                  </a:txBody>
                  <a:tcPr/>
                </a:tc>
                <a:extLst>
                  <a:ext uri="{0D108BD9-81ED-4DB2-BD59-A6C34878D82A}">
                    <a16:rowId xmlns:a16="http://schemas.microsoft.com/office/drawing/2014/main" val="1477341998"/>
                  </a:ext>
                </a:extLst>
              </a:tr>
              <a:tr h="1242706">
                <a:tc>
                  <a:txBody>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6</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3</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marL="717550" indent="-717550" algn="just"/>
                      <a:r>
                        <a:rPr lang="zh-TW" altLang="en-US" sz="1600" b="1" dirty="0">
                          <a:latin typeface="微軟正黑體" panose="020B0604030504040204" pitchFamily="34" charset="-120"/>
                          <a:ea typeface="微軟正黑體" panose="020B0604030504040204" pitchFamily="34" charset="-120"/>
                        </a:rPr>
                        <a:t>內容：徐之昇主任受邀擔任財團法人醫院評鑑暨醫療品質策進會「</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年度人體生物資料庫教育訓練課程」講師，將分享資料與數據標準化及研究協作化之實務經驗，探討跨國研究合作與臨床應用發展。</a:t>
                      </a:r>
                    </a:p>
                  </a:txBody>
                  <a:tcPr anchor="ctr"/>
                </a:tc>
                <a:tc>
                  <a:txBody>
                    <a:bodyPr/>
                    <a:lstStyle/>
                    <a:p>
                      <a:endParaRPr lang="zh-TW" altLang="en-US" dirty="0"/>
                    </a:p>
                  </a:txBody>
                  <a:tcPr/>
                </a:tc>
                <a:extLst>
                  <a:ext uri="{0D108BD9-81ED-4DB2-BD59-A6C34878D82A}">
                    <a16:rowId xmlns:a16="http://schemas.microsoft.com/office/drawing/2014/main" val="1155807332"/>
                  </a:ext>
                </a:extLst>
              </a:tr>
            </a:tbl>
          </a:graphicData>
        </a:graphic>
      </p:graphicFrame>
      <p:sp>
        <p:nvSpPr>
          <p:cNvPr id="2" name="標題 1">
            <a:extLst>
              <a:ext uri="{FF2B5EF4-FFF2-40B4-BE49-F238E27FC236}">
                <a16:creationId xmlns:a16="http://schemas.microsoft.com/office/drawing/2014/main" id="{23B3E222-03E3-A70B-D4FA-DD07D102231B}"/>
              </a:ext>
            </a:extLst>
          </p:cNvPr>
          <p:cNvSpPr>
            <a:spLocks noGrp="1"/>
          </p:cNvSpPr>
          <p:nvPr>
            <p:ph type="title"/>
          </p:nvPr>
        </p:nvSpPr>
        <p:spPr>
          <a:xfrm>
            <a:off x="2152650" y="209163"/>
            <a:ext cx="7886700" cy="10223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anose="020B0604030504040204" pitchFamily="34" charset="-120"/>
                <a:ea typeface="微軟正黑體" panose="020B0604030504040204" pitchFamily="34" charset="-120"/>
              </a:rPr>
              <a:t>學術演講及論壇活動</a:t>
            </a:r>
          </a:p>
        </p:txBody>
      </p:sp>
      <p:grpSp>
        <p:nvGrpSpPr>
          <p:cNvPr id="8" name="群組 7">
            <a:extLst>
              <a:ext uri="{FF2B5EF4-FFF2-40B4-BE49-F238E27FC236}">
                <a16:creationId xmlns:a16="http://schemas.microsoft.com/office/drawing/2014/main" id="{44586311-34BC-D7C0-1775-5D73BA218130}"/>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FD0CAEE8-1F36-CF85-FE68-79ABF4649D87}"/>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5BF12035-85E4-53AD-85A3-8E9C2CD8FD18}"/>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D683F856-8E6F-31DC-C614-DEFB4D551DA0}"/>
                </a:ext>
              </a:extLst>
            </p:cNvPr>
            <p:cNvSpPr/>
            <p:nvPr/>
          </p:nvSpPr>
          <p:spPr>
            <a:xfrm>
              <a:off x="9762" y="943145"/>
              <a:ext cx="278606" cy="919162"/>
            </a:xfrm>
            <a:prstGeom prst="snip1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C1F929CC-8E91-CE35-80F6-9D3BAAF00448}"/>
                </a:ext>
              </a:extLst>
            </p:cNvPr>
            <p:cNvSpPr/>
            <p:nvPr/>
          </p:nvSpPr>
          <p:spPr>
            <a:xfrm>
              <a:off x="19070" y="15227"/>
              <a:ext cx="259080" cy="919162"/>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94280003-37CB-1C95-C704-F40B49684DD9}"/>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4" name="投影片編號版面配置區 13">
            <a:extLst>
              <a:ext uri="{FF2B5EF4-FFF2-40B4-BE49-F238E27FC236}">
                <a16:creationId xmlns:a16="http://schemas.microsoft.com/office/drawing/2014/main" id="{E1A56464-32AE-18DB-370F-2879D66FCF0B}"/>
              </a:ext>
            </a:extLst>
          </p:cNvPr>
          <p:cNvSpPr>
            <a:spLocks noGrp="1"/>
          </p:cNvSpPr>
          <p:nvPr>
            <p:ph type="sldNum" sz="quarter" idx="12"/>
          </p:nvPr>
        </p:nvSpPr>
        <p:spPr/>
        <p:txBody>
          <a:bodyPr/>
          <a:lstStyle/>
          <a:p>
            <a:fld id="{F0A7528A-F281-4904-947B-AFAAA046DF2F}" type="slidenum">
              <a:rPr lang="zh-TW" altLang="en-US" smtClean="0"/>
              <a:t>11</a:t>
            </a:fld>
            <a:endParaRPr lang="zh-TW" altLang="en-US"/>
          </a:p>
        </p:txBody>
      </p:sp>
      <p:grpSp>
        <p:nvGrpSpPr>
          <p:cNvPr id="33" name="群組 32">
            <a:extLst>
              <a:ext uri="{FF2B5EF4-FFF2-40B4-BE49-F238E27FC236}">
                <a16:creationId xmlns:a16="http://schemas.microsoft.com/office/drawing/2014/main" id="{FAAC2163-65A0-4D19-2D65-4B21BD79F0CF}"/>
              </a:ext>
            </a:extLst>
          </p:cNvPr>
          <p:cNvGrpSpPr/>
          <p:nvPr/>
        </p:nvGrpSpPr>
        <p:grpSpPr>
          <a:xfrm>
            <a:off x="10674935" y="426347"/>
            <a:ext cx="1144270" cy="369838"/>
            <a:chOff x="991490" y="5108279"/>
            <a:chExt cx="1144270" cy="369838"/>
          </a:xfrm>
        </p:grpSpPr>
        <p:pic>
          <p:nvPicPr>
            <p:cNvPr id="34" name="圖片 33">
              <a:extLst>
                <a:ext uri="{FF2B5EF4-FFF2-40B4-BE49-F238E27FC236}">
                  <a16:creationId xmlns:a16="http://schemas.microsoft.com/office/drawing/2014/main" id="{D994ADE3-5CE4-23A8-451B-DF817A254C5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35" name="文字方塊 34">
              <a:extLst>
                <a:ext uri="{FF2B5EF4-FFF2-40B4-BE49-F238E27FC236}">
                  <a16:creationId xmlns:a16="http://schemas.microsoft.com/office/drawing/2014/main" id="{E30A8A3B-C094-0D4A-D31D-41B146F02C7A}"/>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36" name="群組 35">
            <a:extLst>
              <a:ext uri="{FF2B5EF4-FFF2-40B4-BE49-F238E27FC236}">
                <a16:creationId xmlns:a16="http://schemas.microsoft.com/office/drawing/2014/main" id="{7A20B84D-505A-D047-48D7-EF6C13B59951}"/>
              </a:ext>
            </a:extLst>
          </p:cNvPr>
          <p:cNvGrpSpPr/>
          <p:nvPr/>
        </p:nvGrpSpPr>
        <p:grpSpPr>
          <a:xfrm>
            <a:off x="10668693" y="788904"/>
            <a:ext cx="1220933" cy="430887"/>
            <a:chOff x="7311507" y="3334337"/>
            <a:chExt cx="1220933" cy="430887"/>
          </a:xfrm>
        </p:grpSpPr>
        <p:pic>
          <p:nvPicPr>
            <p:cNvPr id="37" name="內容版面配置區 3">
              <a:extLst>
                <a:ext uri="{FF2B5EF4-FFF2-40B4-BE49-F238E27FC236}">
                  <a16:creationId xmlns:a16="http://schemas.microsoft.com/office/drawing/2014/main" id="{6A73DBC0-DB68-8F2E-A5C7-079F481145F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7311507" y="3373637"/>
              <a:ext cx="369838" cy="36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文字方塊 37">
              <a:extLst>
                <a:ext uri="{FF2B5EF4-FFF2-40B4-BE49-F238E27FC236}">
                  <a16:creationId xmlns:a16="http://schemas.microsoft.com/office/drawing/2014/main" id="{712EEC9F-2EC3-3470-8BB8-F6127FAB80B6}"/>
                </a:ext>
              </a:extLst>
            </p:cNvPr>
            <p:cNvSpPr txBox="1"/>
            <p:nvPr/>
          </p:nvSpPr>
          <p:spPr>
            <a:xfrm>
              <a:off x="7668344" y="3334337"/>
              <a:ext cx="864096" cy="430887"/>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全球夥伴關係</a:t>
              </a:r>
            </a:p>
          </p:txBody>
        </p:sp>
      </p:grpSp>
      <p:grpSp>
        <p:nvGrpSpPr>
          <p:cNvPr id="7" name="群組 6">
            <a:extLst>
              <a:ext uri="{FF2B5EF4-FFF2-40B4-BE49-F238E27FC236}">
                <a16:creationId xmlns:a16="http://schemas.microsoft.com/office/drawing/2014/main" id="{C978FA20-651B-ED96-974D-8D068F8FCE41}"/>
              </a:ext>
            </a:extLst>
          </p:cNvPr>
          <p:cNvGrpSpPr/>
          <p:nvPr/>
        </p:nvGrpSpPr>
        <p:grpSpPr>
          <a:xfrm>
            <a:off x="10668693" y="21423"/>
            <a:ext cx="1356329" cy="369838"/>
            <a:chOff x="973880" y="4003955"/>
            <a:chExt cx="1356329" cy="369838"/>
          </a:xfrm>
        </p:grpSpPr>
        <p:pic>
          <p:nvPicPr>
            <p:cNvPr id="15" name="圖片 14">
              <a:extLst>
                <a:ext uri="{FF2B5EF4-FFF2-40B4-BE49-F238E27FC236}">
                  <a16:creationId xmlns:a16="http://schemas.microsoft.com/office/drawing/2014/main" id="{AB0285E7-375B-8C0D-52EB-8C7549B0E37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3880" y="4003955"/>
              <a:ext cx="369838" cy="369838"/>
            </a:xfrm>
            <a:prstGeom prst="rect">
              <a:avLst/>
            </a:prstGeom>
          </p:spPr>
        </p:pic>
        <p:sp>
          <p:nvSpPr>
            <p:cNvPr id="17" name="文字方塊 16">
              <a:extLst>
                <a:ext uri="{FF2B5EF4-FFF2-40B4-BE49-F238E27FC236}">
                  <a16:creationId xmlns:a16="http://schemas.microsoft.com/office/drawing/2014/main" id="{31734EEC-71BF-F2B6-6AD5-35224BBAA488}"/>
                </a:ext>
              </a:extLst>
            </p:cNvPr>
            <p:cNvSpPr txBox="1"/>
            <p:nvPr/>
          </p:nvSpPr>
          <p:spPr>
            <a:xfrm>
              <a:off x="1333016" y="4047098"/>
              <a:ext cx="997193" cy="261610"/>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健康與福祉</a:t>
              </a:r>
              <a:endParaRPr lang="en-US" altLang="zh-TW" sz="1100" b="1" dirty="0">
                <a:latin typeface="微軟正黑體" panose="020B0604030504040204" pitchFamily="34" charset="-120"/>
                <a:ea typeface="微軟正黑體" panose="020B0604030504040204" pitchFamily="34" charset="-120"/>
              </a:endParaRPr>
            </a:p>
          </p:txBody>
        </p:sp>
      </p:grpSp>
      <p:sp>
        <p:nvSpPr>
          <p:cNvPr id="28" name="文字方塊 27">
            <a:extLst>
              <a:ext uri="{FF2B5EF4-FFF2-40B4-BE49-F238E27FC236}">
                <a16:creationId xmlns:a16="http://schemas.microsoft.com/office/drawing/2014/main" id="{D7E29B92-30C2-8AA0-3CD4-439589C81C77}"/>
              </a:ext>
            </a:extLst>
          </p:cNvPr>
          <p:cNvSpPr txBox="1"/>
          <p:nvPr/>
        </p:nvSpPr>
        <p:spPr>
          <a:xfrm>
            <a:off x="479376" y="1588066"/>
            <a:ext cx="5235533" cy="338554"/>
          </a:xfrm>
          <a:prstGeom prst="rect">
            <a:avLst/>
          </a:prstGeom>
          <a:noFill/>
        </p:spPr>
        <p:txBody>
          <a:bodyPr wrap="square">
            <a:spAutoFit/>
          </a:bodyPr>
          <a:lstStyle/>
          <a:p>
            <a:pPr algn="just"/>
            <a:endParaRPr lang="zh-TW" altLang="en-US" sz="1600" b="1" dirty="0">
              <a:latin typeface="微軟正黑體" panose="020B0604030504040204" pitchFamily="34" charset="-120"/>
              <a:ea typeface="微軟正黑體" panose="020B0604030504040204" pitchFamily="34" charset="-120"/>
            </a:endParaRPr>
          </a:p>
        </p:txBody>
      </p:sp>
      <p:pic>
        <p:nvPicPr>
          <p:cNvPr id="19" name="圖片 18">
            <a:extLst>
              <a:ext uri="{FF2B5EF4-FFF2-40B4-BE49-F238E27FC236}">
                <a16:creationId xmlns:a16="http://schemas.microsoft.com/office/drawing/2014/main" id="{07200B4F-9F15-7BB2-B482-310F4456994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28248" y="1907955"/>
            <a:ext cx="1102107" cy="841603"/>
          </a:xfrm>
          <a:prstGeom prst="rect">
            <a:avLst/>
          </a:prstGeom>
          <a:ln>
            <a:solidFill>
              <a:schemeClr val="tx1"/>
            </a:solidFill>
          </a:ln>
          <a:effectLst>
            <a:outerShdw blurRad="292100" dist="139700" dir="2700000" algn="tl" rotWithShape="0">
              <a:srgbClr val="333333">
                <a:alpha val="65000"/>
              </a:srgbClr>
            </a:outerShdw>
          </a:effectLst>
        </p:spPr>
      </p:pic>
      <p:pic>
        <p:nvPicPr>
          <p:cNvPr id="20" name="圖片 19">
            <a:extLst>
              <a:ext uri="{FF2B5EF4-FFF2-40B4-BE49-F238E27FC236}">
                <a16:creationId xmlns:a16="http://schemas.microsoft.com/office/drawing/2014/main" id="{5203D858-C00E-E857-B7DE-957D6C6DD26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80376" y="1907955"/>
            <a:ext cx="1122136" cy="841603"/>
          </a:xfrm>
          <a:prstGeom prst="rect">
            <a:avLst/>
          </a:prstGeom>
          <a:ln>
            <a:solidFill>
              <a:schemeClr val="tx1"/>
            </a:solidFill>
          </a:ln>
          <a:effectLst>
            <a:outerShdw blurRad="292100" dist="139700" dir="2700000" algn="tl" rotWithShape="0">
              <a:srgbClr val="333333">
                <a:alpha val="65000"/>
              </a:srgbClr>
            </a:outerShdw>
          </a:effectLst>
        </p:spPr>
      </p:pic>
      <p:pic>
        <p:nvPicPr>
          <p:cNvPr id="21" name="圖片 20">
            <a:extLst>
              <a:ext uri="{FF2B5EF4-FFF2-40B4-BE49-F238E27FC236}">
                <a16:creationId xmlns:a16="http://schemas.microsoft.com/office/drawing/2014/main" id="{22860602-F299-79E9-8B23-431974DBEA0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663893" y="1907955"/>
            <a:ext cx="1182236" cy="862286"/>
          </a:xfrm>
          <a:prstGeom prst="rect">
            <a:avLst/>
          </a:prstGeom>
          <a:ln>
            <a:solidFill>
              <a:schemeClr val="tx1"/>
            </a:solidFill>
          </a:ln>
          <a:effectLst>
            <a:outerShdw blurRad="292100" dist="139700" dir="2700000" algn="tl" rotWithShape="0">
              <a:srgbClr val="333333">
                <a:alpha val="65000"/>
              </a:srgbClr>
            </a:outerShdw>
          </a:effectLst>
        </p:spPr>
      </p:pic>
      <p:pic>
        <p:nvPicPr>
          <p:cNvPr id="3" name="圖片 2">
            <a:extLst>
              <a:ext uri="{FF2B5EF4-FFF2-40B4-BE49-F238E27FC236}">
                <a16:creationId xmlns:a16="http://schemas.microsoft.com/office/drawing/2014/main" id="{81B2E183-D777-6306-0680-9E8661F595B4}"/>
              </a:ext>
            </a:extLst>
          </p:cNvPr>
          <p:cNvPicPr>
            <a:picLocks noChangeAspect="1"/>
          </p:cNvPicPr>
          <p:nvPr/>
        </p:nvPicPr>
        <p:blipFill>
          <a:blip r:embed="rId9"/>
          <a:stretch>
            <a:fillRect/>
          </a:stretch>
        </p:blipFill>
        <p:spPr>
          <a:xfrm>
            <a:off x="9690703" y="5366217"/>
            <a:ext cx="779261" cy="1051487"/>
          </a:xfrm>
          <a:prstGeom prst="rect">
            <a:avLst/>
          </a:prstGeom>
          <a:ln>
            <a:solidFill>
              <a:schemeClr val="tx1"/>
            </a:solidFill>
          </a:ln>
          <a:effectLst>
            <a:outerShdw blurRad="292100" dist="139700" dir="2700000" algn="tl" rotWithShape="0">
              <a:srgbClr val="333333">
                <a:alpha val="65000"/>
              </a:srgbClr>
            </a:outerShdw>
          </a:effectLst>
        </p:spPr>
      </p:pic>
      <p:pic>
        <p:nvPicPr>
          <p:cNvPr id="24" name="圖片 23">
            <a:extLst>
              <a:ext uri="{FF2B5EF4-FFF2-40B4-BE49-F238E27FC236}">
                <a16:creationId xmlns:a16="http://schemas.microsoft.com/office/drawing/2014/main" id="{82109045-D887-0C37-33D5-70B13EF54D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88299" y="4225716"/>
            <a:ext cx="1044044" cy="783209"/>
          </a:xfrm>
          <a:prstGeom prst="rect">
            <a:avLst/>
          </a:prstGeom>
          <a:ln>
            <a:solidFill>
              <a:schemeClr val="tx1"/>
            </a:solidFill>
          </a:ln>
          <a:effectLst>
            <a:outerShdw blurRad="292100" dist="139700" dir="2700000" algn="tl" rotWithShape="0">
              <a:srgbClr val="333333">
                <a:alpha val="65000"/>
              </a:srgbClr>
            </a:outerShdw>
          </a:effectLst>
        </p:spPr>
      </p:pic>
      <p:pic>
        <p:nvPicPr>
          <p:cNvPr id="26" name="圖片 25">
            <a:extLst>
              <a:ext uri="{FF2B5EF4-FFF2-40B4-BE49-F238E27FC236}">
                <a16:creationId xmlns:a16="http://schemas.microsoft.com/office/drawing/2014/main" id="{A860D9C7-F2E4-76A7-228C-416CBCCB0B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7200" y="4225716"/>
            <a:ext cx="1392372" cy="783209"/>
          </a:xfrm>
          <a:prstGeom prst="rect">
            <a:avLst/>
          </a:prstGeom>
          <a:ln>
            <a:solidFill>
              <a:schemeClr val="tx1"/>
            </a:solidFill>
          </a:ln>
          <a:effectLst>
            <a:outerShdw blurRad="292100" dist="139700" dir="2700000" algn="tl" rotWithShape="0">
              <a:srgbClr val="333333">
                <a:alpha val="65000"/>
              </a:srgbClr>
            </a:outerShdw>
          </a:effectLst>
        </p:spPr>
      </p:pic>
      <p:pic>
        <p:nvPicPr>
          <p:cNvPr id="29" name="圖片 28">
            <a:extLst>
              <a:ext uri="{FF2B5EF4-FFF2-40B4-BE49-F238E27FC236}">
                <a16:creationId xmlns:a16="http://schemas.microsoft.com/office/drawing/2014/main" id="{F3467604-DF0B-420D-34AE-A0091A5630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80757" y="4052692"/>
            <a:ext cx="779261" cy="1102159"/>
          </a:xfrm>
          <a:prstGeom prst="rect">
            <a:avLst/>
          </a:prstGeom>
          <a:ln>
            <a:solidFill>
              <a:schemeClr val="tx1"/>
            </a:solidFill>
          </a:ln>
          <a:effectLst>
            <a:outerShdw blurRad="292100" dist="139700" dir="2700000" algn="tl" rotWithShape="0">
              <a:srgbClr val="333333">
                <a:alpha val="65000"/>
              </a:srgbClr>
            </a:outerShdw>
          </a:effectLst>
        </p:spPr>
      </p:pic>
      <p:pic>
        <p:nvPicPr>
          <p:cNvPr id="30" name="圖片 29">
            <a:extLst>
              <a:ext uri="{FF2B5EF4-FFF2-40B4-BE49-F238E27FC236}">
                <a16:creationId xmlns:a16="http://schemas.microsoft.com/office/drawing/2014/main" id="{196BCC2F-D175-2397-C225-4AA2EDB309F0}"/>
              </a:ext>
            </a:extLst>
          </p:cNvPr>
          <p:cNvPicPr>
            <a:picLocks noChangeAspect="1"/>
          </p:cNvPicPr>
          <p:nvPr/>
        </p:nvPicPr>
        <p:blipFill>
          <a:blip r:embed="rId13"/>
          <a:stretch>
            <a:fillRect/>
          </a:stretch>
        </p:blipFill>
        <p:spPr>
          <a:xfrm>
            <a:off x="9663010" y="2869808"/>
            <a:ext cx="839187" cy="1118384"/>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924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6A96B5-E9FB-46C6-85D4-F93AFF61FBAD}"/>
              </a:ext>
            </a:extLst>
          </p:cNvPr>
          <p:cNvSpPr>
            <a:spLocks noGrp="1"/>
          </p:cNvSpPr>
          <p:nvPr>
            <p:ph type="title"/>
          </p:nvPr>
        </p:nvSpPr>
        <p:spPr>
          <a:xfrm>
            <a:off x="2152650" y="188641"/>
            <a:ext cx="7886700" cy="10223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anose="020B0604030504040204" pitchFamily="34" charset="-120"/>
                <a:ea typeface="微軟正黑體" panose="020B0604030504040204" pitchFamily="34" charset="-120"/>
              </a:rPr>
              <a:t>論文發表</a:t>
            </a:r>
          </a:p>
        </p:txBody>
      </p:sp>
      <p:grpSp>
        <p:nvGrpSpPr>
          <p:cNvPr id="8" name="群組 7">
            <a:extLst>
              <a:ext uri="{FF2B5EF4-FFF2-40B4-BE49-F238E27FC236}">
                <a16:creationId xmlns:a16="http://schemas.microsoft.com/office/drawing/2014/main" id="{478BEE77-BDD3-464D-BC01-B5E13E69A87D}"/>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E2DFBBD7-4AB9-453E-86CD-2FF467F4FA3E}"/>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1F200EAB-C2A6-455C-8424-4C9F4B81F070}"/>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C8CE84B2-E5C1-42DA-A6F7-A3E10233566E}"/>
                </a:ext>
              </a:extLst>
            </p:cNvPr>
            <p:cNvSpPr/>
            <p:nvPr/>
          </p:nvSpPr>
          <p:spPr>
            <a:xfrm>
              <a:off x="9762" y="943145"/>
              <a:ext cx="278606" cy="919162"/>
            </a:xfrm>
            <a:prstGeom prst="snip1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DC71979B-9E9C-4FEB-892C-7CF37FF82E2C}"/>
                </a:ext>
              </a:extLst>
            </p:cNvPr>
            <p:cNvSpPr/>
            <p:nvPr/>
          </p:nvSpPr>
          <p:spPr>
            <a:xfrm>
              <a:off x="19070" y="15227"/>
              <a:ext cx="259080" cy="919162"/>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1C888A84-7A92-4220-93EF-01459E3FA1F0}"/>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4" name="投影片編號版面配置區 13">
            <a:extLst>
              <a:ext uri="{FF2B5EF4-FFF2-40B4-BE49-F238E27FC236}">
                <a16:creationId xmlns:a16="http://schemas.microsoft.com/office/drawing/2014/main" id="{F922D613-8EDD-4C30-8DE8-8DAA1DEC4399}"/>
              </a:ext>
            </a:extLst>
          </p:cNvPr>
          <p:cNvSpPr>
            <a:spLocks noGrp="1"/>
          </p:cNvSpPr>
          <p:nvPr>
            <p:ph type="sldNum" sz="quarter" idx="12"/>
          </p:nvPr>
        </p:nvSpPr>
        <p:spPr/>
        <p:txBody>
          <a:bodyPr/>
          <a:lstStyle/>
          <a:p>
            <a:fld id="{F0A7528A-F281-4904-947B-AFAAA046DF2F}" type="slidenum">
              <a:rPr lang="zh-TW" altLang="en-US" smtClean="0"/>
              <a:t>12</a:t>
            </a:fld>
            <a:endParaRPr lang="zh-TW" altLang="en-US"/>
          </a:p>
        </p:txBody>
      </p:sp>
      <p:grpSp>
        <p:nvGrpSpPr>
          <p:cNvPr id="22" name="群組 21">
            <a:extLst>
              <a:ext uri="{FF2B5EF4-FFF2-40B4-BE49-F238E27FC236}">
                <a16:creationId xmlns:a16="http://schemas.microsoft.com/office/drawing/2014/main" id="{2960E675-F920-4C00-7369-5AE3F274DDA4}"/>
              </a:ext>
            </a:extLst>
          </p:cNvPr>
          <p:cNvGrpSpPr/>
          <p:nvPr/>
        </p:nvGrpSpPr>
        <p:grpSpPr>
          <a:xfrm>
            <a:off x="10740414" y="648317"/>
            <a:ext cx="1220933" cy="430887"/>
            <a:chOff x="7311507" y="3334337"/>
            <a:chExt cx="1220933" cy="430887"/>
          </a:xfrm>
        </p:grpSpPr>
        <p:pic>
          <p:nvPicPr>
            <p:cNvPr id="23" name="內容版面配置區 3">
              <a:extLst>
                <a:ext uri="{FF2B5EF4-FFF2-40B4-BE49-F238E27FC236}">
                  <a16:creationId xmlns:a16="http://schemas.microsoft.com/office/drawing/2014/main" id="{B037A3E3-628C-B4D2-EE5B-3AE3E37384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311507" y="3373637"/>
              <a:ext cx="369838" cy="36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23">
              <a:extLst>
                <a:ext uri="{FF2B5EF4-FFF2-40B4-BE49-F238E27FC236}">
                  <a16:creationId xmlns:a16="http://schemas.microsoft.com/office/drawing/2014/main" id="{2DD35948-0730-EC8C-880F-28B589958E97}"/>
                </a:ext>
              </a:extLst>
            </p:cNvPr>
            <p:cNvSpPr txBox="1"/>
            <p:nvPr/>
          </p:nvSpPr>
          <p:spPr>
            <a:xfrm>
              <a:off x="7668344" y="3334337"/>
              <a:ext cx="864096" cy="430887"/>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全球夥伴關係</a:t>
              </a:r>
            </a:p>
          </p:txBody>
        </p:sp>
      </p:grpSp>
      <p:grpSp>
        <p:nvGrpSpPr>
          <p:cNvPr id="25" name="群組 24">
            <a:extLst>
              <a:ext uri="{FF2B5EF4-FFF2-40B4-BE49-F238E27FC236}">
                <a16:creationId xmlns:a16="http://schemas.microsoft.com/office/drawing/2014/main" id="{F6F20EB4-278E-B916-C886-6A040B861D44}"/>
              </a:ext>
            </a:extLst>
          </p:cNvPr>
          <p:cNvGrpSpPr/>
          <p:nvPr/>
        </p:nvGrpSpPr>
        <p:grpSpPr>
          <a:xfrm>
            <a:off x="10740414" y="188641"/>
            <a:ext cx="1356329" cy="369838"/>
            <a:chOff x="973880" y="4003955"/>
            <a:chExt cx="1356329" cy="369838"/>
          </a:xfrm>
        </p:grpSpPr>
        <p:pic>
          <p:nvPicPr>
            <p:cNvPr id="26" name="圖片 25">
              <a:extLst>
                <a:ext uri="{FF2B5EF4-FFF2-40B4-BE49-F238E27FC236}">
                  <a16:creationId xmlns:a16="http://schemas.microsoft.com/office/drawing/2014/main" id="{87D810EA-E753-0E57-4B56-E1355EE3E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880" y="4003955"/>
              <a:ext cx="369838" cy="369838"/>
            </a:xfrm>
            <a:prstGeom prst="rect">
              <a:avLst/>
            </a:prstGeom>
          </p:spPr>
        </p:pic>
        <p:sp>
          <p:nvSpPr>
            <p:cNvPr id="27" name="文字方塊 26">
              <a:extLst>
                <a:ext uri="{FF2B5EF4-FFF2-40B4-BE49-F238E27FC236}">
                  <a16:creationId xmlns:a16="http://schemas.microsoft.com/office/drawing/2014/main" id="{5CFB058B-93AE-F7B1-C839-2FEBA5CD8A59}"/>
                </a:ext>
              </a:extLst>
            </p:cNvPr>
            <p:cNvSpPr txBox="1"/>
            <p:nvPr/>
          </p:nvSpPr>
          <p:spPr>
            <a:xfrm>
              <a:off x="1333016" y="4047098"/>
              <a:ext cx="997193" cy="261610"/>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健康與福祉</a:t>
              </a:r>
              <a:endParaRPr lang="en-US" altLang="zh-TW" sz="1100" b="1" dirty="0">
                <a:latin typeface="微軟正黑體" panose="020B0604030504040204" pitchFamily="34" charset="-120"/>
                <a:ea typeface="微軟正黑體" panose="020B0604030504040204" pitchFamily="34" charset="-120"/>
              </a:endParaRPr>
            </a:p>
          </p:txBody>
        </p:sp>
      </p:grpSp>
      <p:sp>
        <p:nvSpPr>
          <p:cNvPr id="4" name="標題 1">
            <a:extLst>
              <a:ext uri="{FF2B5EF4-FFF2-40B4-BE49-F238E27FC236}">
                <a16:creationId xmlns:a16="http://schemas.microsoft.com/office/drawing/2014/main" id="{ED0D3F92-FB11-AAF2-445B-1B274983FF98}"/>
              </a:ext>
            </a:extLst>
          </p:cNvPr>
          <p:cNvSpPr txBox="1">
            <a:spLocks/>
          </p:cNvSpPr>
          <p:nvPr/>
        </p:nvSpPr>
        <p:spPr bwMode="auto">
          <a:xfrm>
            <a:off x="422696" y="4192087"/>
            <a:ext cx="4802102" cy="49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altLang="zh-TW" sz="2000" b="1" dirty="0">
                <a:solidFill>
                  <a:srgbClr val="000099"/>
                </a:solidFill>
                <a:latin typeface="微軟正黑體" panose="020B0604030504040204" pitchFamily="34" charset="-120"/>
                <a:ea typeface="微軟正黑體" panose="020B0604030504040204" pitchFamily="34" charset="-120"/>
              </a:rPr>
              <a:t>2020-2025</a:t>
            </a:r>
            <a:r>
              <a:rPr kumimoji="0" lang="zh-TW" altLang="en-US" sz="2000" b="1" dirty="0">
                <a:solidFill>
                  <a:srgbClr val="000099"/>
                </a:solidFill>
                <a:latin typeface="微軟正黑體" panose="020B0604030504040204" pitchFamily="34" charset="-120"/>
                <a:ea typeface="微軟正黑體" panose="020B0604030504040204" pitchFamily="34" charset="-120"/>
              </a:rPr>
              <a:t>管理學院國際合作指標數據表</a:t>
            </a:r>
          </a:p>
        </p:txBody>
      </p:sp>
      <p:sp>
        <p:nvSpPr>
          <p:cNvPr id="6" name="標題 1">
            <a:extLst>
              <a:ext uri="{FF2B5EF4-FFF2-40B4-BE49-F238E27FC236}">
                <a16:creationId xmlns:a16="http://schemas.microsoft.com/office/drawing/2014/main" id="{43E256D9-E563-9D8D-C198-3BB748BFDCED}"/>
              </a:ext>
            </a:extLst>
          </p:cNvPr>
          <p:cNvSpPr txBox="1">
            <a:spLocks/>
          </p:cNvSpPr>
          <p:nvPr/>
        </p:nvSpPr>
        <p:spPr bwMode="auto">
          <a:xfrm>
            <a:off x="318677" y="1201910"/>
            <a:ext cx="4802102" cy="49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en-US" altLang="zh-TW" sz="2000" b="1" dirty="0">
                <a:solidFill>
                  <a:srgbClr val="000099"/>
                </a:solidFill>
                <a:latin typeface="微軟正黑體" panose="020B0604030504040204" pitchFamily="34" charset="-120"/>
                <a:ea typeface="微軟正黑體" panose="020B0604030504040204" pitchFamily="34" charset="-120"/>
              </a:rPr>
              <a:t>2020-2025</a:t>
            </a:r>
            <a:r>
              <a:rPr kumimoji="0" lang="zh-TW" altLang="en-US" sz="2000" b="1" dirty="0">
                <a:solidFill>
                  <a:srgbClr val="000099"/>
                </a:solidFill>
                <a:latin typeface="微軟正黑體" panose="020B0604030504040204" pitchFamily="34" charset="-120"/>
                <a:ea typeface="微軟正黑體" panose="020B0604030504040204" pitchFamily="34" charset="-120"/>
              </a:rPr>
              <a:t>管理學院教師</a:t>
            </a:r>
            <a:r>
              <a:rPr kumimoji="0" lang="en-US" altLang="zh-TW" sz="2000" b="1" dirty="0">
                <a:solidFill>
                  <a:srgbClr val="000099"/>
                </a:solidFill>
                <a:latin typeface="微軟正黑體" panose="020B0604030504040204" pitchFamily="34" charset="-120"/>
                <a:ea typeface="微軟正黑體" panose="020B0604030504040204" pitchFamily="34" charset="-120"/>
              </a:rPr>
              <a:t>SCI/SSCI</a:t>
            </a:r>
            <a:r>
              <a:rPr kumimoji="0" lang="zh-TW" altLang="en-US" sz="2000" b="1" dirty="0">
                <a:solidFill>
                  <a:srgbClr val="000099"/>
                </a:solidFill>
                <a:latin typeface="微軟正黑體" panose="020B0604030504040204" pitchFamily="34" charset="-120"/>
                <a:ea typeface="微軟正黑體" panose="020B0604030504040204" pitchFamily="34" charset="-120"/>
              </a:rPr>
              <a:t>發表</a:t>
            </a:r>
          </a:p>
        </p:txBody>
      </p:sp>
      <p:graphicFrame>
        <p:nvGraphicFramePr>
          <p:cNvPr id="7" name="表格 6">
            <a:extLst>
              <a:ext uri="{FF2B5EF4-FFF2-40B4-BE49-F238E27FC236}">
                <a16:creationId xmlns:a16="http://schemas.microsoft.com/office/drawing/2014/main" id="{BE1592C2-F05E-7386-DFD8-945D96E0670C}"/>
              </a:ext>
            </a:extLst>
          </p:cNvPr>
          <p:cNvGraphicFramePr>
            <a:graphicFrameLocks noGrp="1"/>
          </p:cNvGraphicFramePr>
          <p:nvPr>
            <p:extLst>
              <p:ext uri="{D42A27DB-BD31-4B8C-83A1-F6EECF244321}">
                <p14:modId xmlns:p14="http://schemas.microsoft.com/office/powerpoint/2010/main" val="4180308519"/>
              </p:ext>
            </p:extLst>
          </p:nvPr>
        </p:nvGraphicFramePr>
        <p:xfrm>
          <a:off x="623392" y="1668903"/>
          <a:ext cx="10427316" cy="2465632"/>
        </p:xfrm>
        <a:graphic>
          <a:graphicData uri="http://schemas.openxmlformats.org/drawingml/2006/table">
            <a:tbl>
              <a:tblPr firstRow="1" firstCol="1" bandRow="1">
                <a:tableStyleId>{74C1A8A3-306A-4EB7-A6B1-4F7E0EB9C5D6}</a:tableStyleId>
              </a:tblPr>
              <a:tblGrid>
                <a:gridCol w="2104043">
                  <a:extLst>
                    <a:ext uri="{9D8B030D-6E8A-4147-A177-3AD203B41FA5}">
                      <a16:colId xmlns:a16="http://schemas.microsoft.com/office/drawing/2014/main" val="2574251719"/>
                    </a:ext>
                  </a:extLst>
                </a:gridCol>
                <a:gridCol w="1189039">
                  <a:extLst>
                    <a:ext uri="{9D8B030D-6E8A-4147-A177-3AD203B41FA5}">
                      <a16:colId xmlns:a16="http://schemas.microsoft.com/office/drawing/2014/main" val="2971300738"/>
                    </a:ext>
                  </a:extLst>
                </a:gridCol>
                <a:gridCol w="1189039">
                  <a:extLst>
                    <a:ext uri="{9D8B030D-6E8A-4147-A177-3AD203B41FA5}">
                      <a16:colId xmlns:a16="http://schemas.microsoft.com/office/drawing/2014/main" val="1482953420"/>
                    </a:ext>
                  </a:extLst>
                </a:gridCol>
                <a:gridCol w="1189039">
                  <a:extLst>
                    <a:ext uri="{9D8B030D-6E8A-4147-A177-3AD203B41FA5}">
                      <a16:colId xmlns:a16="http://schemas.microsoft.com/office/drawing/2014/main" val="83826280"/>
                    </a:ext>
                  </a:extLst>
                </a:gridCol>
                <a:gridCol w="1189039">
                  <a:extLst>
                    <a:ext uri="{9D8B030D-6E8A-4147-A177-3AD203B41FA5}">
                      <a16:colId xmlns:a16="http://schemas.microsoft.com/office/drawing/2014/main" val="1134264929"/>
                    </a:ext>
                  </a:extLst>
                </a:gridCol>
                <a:gridCol w="1189039">
                  <a:extLst>
                    <a:ext uri="{9D8B030D-6E8A-4147-A177-3AD203B41FA5}">
                      <a16:colId xmlns:a16="http://schemas.microsoft.com/office/drawing/2014/main" val="1233666506"/>
                    </a:ext>
                  </a:extLst>
                </a:gridCol>
                <a:gridCol w="1189039">
                  <a:extLst>
                    <a:ext uri="{9D8B030D-6E8A-4147-A177-3AD203B41FA5}">
                      <a16:colId xmlns:a16="http://schemas.microsoft.com/office/drawing/2014/main" val="1629488605"/>
                    </a:ext>
                  </a:extLst>
                </a:gridCol>
                <a:gridCol w="1189039">
                  <a:extLst>
                    <a:ext uri="{9D8B030D-6E8A-4147-A177-3AD203B41FA5}">
                      <a16:colId xmlns:a16="http://schemas.microsoft.com/office/drawing/2014/main" val="3555543085"/>
                    </a:ext>
                  </a:extLst>
                </a:gridCol>
              </a:tblGrid>
              <a:tr h="308204">
                <a:tc>
                  <a:txBody>
                    <a:bodyPr/>
                    <a:lstStyle/>
                    <a:p>
                      <a:pPr algn="ctr">
                        <a:lnSpc>
                          <a:spcPts val="2200"/>
                        </a:lnSpc>
                        <a:spcAft>
                          <a:spcPts val="0"/>
                        </a:spcAft>
                      </a:pPr>
                      <a:r>
                        <a:rPr lang="zh-TW" sz="1800" kern="100" dirty="0">
                          <a:effectLst/>
                          <a:latin typeface="微軟正黑體" panose="020B0604030504040204" pitchFamily="34" charset="-120"/>
                          <a:ea typeface="微軟正黑體" panose="020B0604030504040204" pitchFamily="34" charset="-120"/>
                        </a:rPr>
                        <a:t>項目</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年</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altLang="zh-TW" sz="1800" kern="100" dirty="0">
                          <a:effectLst/>
                          <a:latin typeface="微軟正黑體" panose="020B0604030504040204" pitchFamily="34" charset="-120"/>
                          <a:ea typeface="微軟正黑體" panose="020B0604030504040204" pitchFamily="34" charset="-120"/>
                        </a:rPr>
                        <a:t>2020</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altLang="zh-TW" sz="1800" kern="100" dirty="0">
                          <a:solidFill>
                            <a:schemeClr val="bg1"/>
                          </a:solidFill>
                          <a:effectLst/>
                          <a:latin typeface="微軟正黑體" panose="020B0604030504040204" pitchFamily="34" charset="-120"/>
                          <a:ea typeface="微軟正黑體" panose="020B0604030504040204" pitchFamily="34" charset="-120"/>
                        </a:rPr>
                        <a:t>2021</a:t>
                      </a:r>
                      <a:endParaRPr 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altLang="zh-TW" sz="1800" kern="100" dirty="0">
                          <a:solidFill>
                            <a:schemeClr val="bg1"/>
                          </a:solidFill>
                          <a:effectLst/>
                          <a:latin typeface="微軟正黑體" panose="020B0604030504040204" pitchFamily="34" charset="-120"/>
                          <a:ea typeface="微軟正黑體" panose="020B0604030504040204" pitchFamily="34" charset="-120"/>
                        </a:rPr>
                        <a:t>2022</a:t>
                      </a:r>
                      <a:endParaRPr 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altLang="zh-TW" sz="1800" kern="100" dirty="0">
                          <a:solidFill>
                            <a:schemeClr val="bg1"/>
                          </a:solidFill>
                          <a:effectLst/>
                          <a:latin typeface="微軟正黑體" panose="020B0604030504040204" pitchFamily="34" charset="-120"/>
                          <a:ea typeface="微軟正黑體" panose="020B0604030504040204" pitchFamily="34" charset="-120"/>
                        </a:rPr>
                        <a:t>2023</a:t>
                      </a:r>
                      <a:endParaRPr 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altLang="zh-TW" sz="1800" kern="100" dirty="0">
                          <a:solidFill>
                            <a:schemeClr val="bg1"/>
                          </a:solidFill>
                          <a:effectLst/>
                          <a:latin typeface="微軟正黑體" panose="020B0604030504040204" pitchFamily="34" charset="-120"/>
                          <a:ea typeface="微軟正黑體" panose="020B0604030504040204" pitchFamily="34" charset="-120"/>
                        </a:rPr>
                        <a:t>2024</a:t>
                      </a:r>
                      <a:endParaRPr 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alt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2025</a:t>
                      </a:r>
                      <a:endParaRPr 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tx2">
                        <a:lumMod val="75000"/>
                      </a:schemeClr>
                    </a:solidFill>
                  </a:tcPr>
                </a:tc>
                <a:tc>
                  <a:txBody>
                    <a:bodyPr/>
                    <a:lstStyle/>
                    <a:p>
                      <a:pPr algn="ctr">
                        <a:lnSpc>
                          <a:spcPct val="100000"/>
                        </a:lnSpc>
                        <a:spcAft>
                          <a:spcPts val="0"/>
                        </a:spcAft>
                      </a:pPr>
                      <a:r>
                        <a:rPr lang="en-US" alt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2026</a:t>
                      </a:r>
                      <a:endParaRPr lang="zh-TW" sz="1800"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tx2">
                        <a:lumMod val="75000"/>
                      </a:schemeClr>
                    </a:solidFill>
                  </a:tcPr>
                </a:tc>
                <a:extLst>
                  <a:ext uri="{0D108BD9-81ED-4DB2-BD59-A6C34878D82A}">
                    <a16:rowId xmlns:a16="http://schemas.microsoft.com/office/drawing/2014/main" val="2087608013"/>
                  </a:ext>
                </a:extLst>
              </a:tr>
              <a:tr h="308204">
                <a:tc>
                  <a:txBody>
                    <a:bodyPr/>
                    <a:lstStyle/>
                    <a:p>
                      <a:pPr algn="ctr">
                        <a:lnSpc>
                          <a:spcPts val="2200"/>
                        </a:lnSpc>
                        <a:spcAft>
                          <a:spcPts val="0"/>
                        </a:spcAft>
                      </a:pPr>
                      <a:r>
                        <a:rPr lang="zh-TW" sz="1800" kern="100" dirty="0">
                          <a:effectLst/>
                          <a:latin typeface="微軟正黑體" panose="020B0604030504040204" pitchFamily="34" charset="-120"/>
                          <a:ea typeface="微軟正黑體" panose="020B0604030504040204" pitchFamily="34" charset="-120"/>
                        </a:rPr>
                        <a:t>專任教師人數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lumMod val="50000"/>
                      </a:schemeClr>
                    </a:solidFill>
                  </a:tcPr>
                </a:tc>
                <a:tc>
                  <a:txBody>
                    <a:bodyPr/>
                    <a:lstStyle/>
                    <a:p>
                      <a:pPr algn="ctr">
                        <a:lnSpc>
                          <a:spcPct val="100000"/>
                        </a:lnSpc>
                        <a:spcAft>
                          <a:spcPts val="0"/>
                        </a:spcAft>
                      </a:pPr>
                      <a:r>
                        <a:rPr lang="en-US" sz="1800" b="1" kern="100" dirty="0">
                          <a:solidFill>
                            <a:schemeClr val="tx1"/>
                          </a:solidFill>
                          <a:effectLst/>
                          <a:latin typeface="微軟正黑體" panose="020B0604030504040204" pitchFamily="34" charset="-120"/>
                          <a:ea typeface="微軟正黑體" panose="020B0604030504040204" pitchFamily="34" charset="-120"/>
                        </a:rPr>
                        <a:t>22</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22</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19</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rPr>
                        <a:t>19</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rgbClr val="E7E7E7"/>
                    </a:solidFill>
                  </a:tcPr>
                </a:tc>
                <a:tc>
                  <a:txBody>
                    <a:bodyPr/>
                    <a:lstStyle/>
                    <a:p>
                      <a:pPr algn="ct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20</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rgbClr val="E7E7E7"/>
                    </a:solidFill>
                  </a:tcPr>
                </a:tc>
                <a:tc>
                  <a:txBody>
                    <a:bodyPr/>
                    <a:lstStyle/>
                    <a:p>
                      <a:pPr algn="ctr">
                        <a:lnSpc>
                          <a:spcPct val="100000"/>
                        </a:lnSpc>
                        <a:spcAft>
                          <a:spcPts val="0"/>
                        </a:spcAft>
                      </a:pPr>
                      <a:r>
                        <a:rPr lang="en-US" alt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3863865835"/>
                  </a:ext>
                </a:extLst>
              </a:tr>
              <a:tr h="308204">
                <a:tc>
                  <a:txBody>
                    <a:bodyPr/>
                    <a:lstStyle/>
                    <a:p>
                      <a:pPr algn="ctr">
                        <a:lnSpc>
                          <a:spcPts val="2200"/>
                        </a:lnSpc>
                        <a:spcAft>
                          <a:spcPts val="0"/>
                        </a:spcAft>
                      </a:pPr>
                      <a:r>
                        <a:rPr lang="zh-TW" sz="1800" kern="100" dirty="0">
                          <a:effectLst/>
                          <a:latin typeface="微軟正黑體" panose="020B0604030504040204" pitchFamily="34" charset="-120"/>
                          <a:ea typeface="微軟正黑體" panose="020B0604030504040204" pitchFamily="34" charset="-120"/>
                        </a:rPr>
                        <a:t>發表總篇數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lumMod val="50000"/>
                      </a:schemeClr>
                    </a:solidFill>
                  </a:tcPr>
                </a:tc>
                <a:tc>
                  <a:txBody>
                    <a:bodyPr/>
                    <a:lstStyle/>
                    <a:p>
                      <a:pPr algn="ctr">
                        <a:lnSpc>
                          <a:spcPct val="100000"/>
                        </a:lnSpc>
                        <a:spcAft>
                          <a:spcPts val="0"/>
                        </a:spcAft>
                      </a:pPr>
                      <a:r>
                        <a:rPr lang="en-US" altLang="zh-TW" sz="1800" b="1" kern="1200" dirty="0">
                          <a:solidFill>
                            <a:schemeClr val="dk1"/>
                          </a:solidFill>
                          <a:latin typeface="微軟正黑體" panose="020B0604030504040204" pitchFamily="34" charset="-120"/>
                          <a:ea typeface="微軟正黑體" panose="020B0604030504040204" pitchFamily="34" charset="-120"/>
                        </a:rPr>
                        <a:t>86</a:t>
                      </a:r>
                      <a:endParaRPr lang="zh-TW" sz="18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99</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110</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96</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72</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no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59</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no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33</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558977129"/>
                  </a:ext>
                </a:extLst>
              </a:tr>
              <a:tr h="308204">
                <a:tc>
                  <a:txBody>
                    <a:bodyPr/>
                    <a:lstStyle/>
                    <a:p>
                      <a:pPr algn="ctr">
                        <a:lnSpc>
                          <a:spcPts val="2200"/>
                        </a:lnSpc>
                        <a:spcAft>
                          <a:spcPts val="0"/>
                        </a:spcAft>
                      </a:pPr>
                      <a:r>
                        <a:rPr lang="zh-TW" sz="1800" kern="100" dirty="0">
                          <a:effectLst/>
                          <a:latin typeface="微軟正黑體" panose="020B0604030504040204" pitchFamily="34" charset="-120"/>
                          <a:ea typeface="微軟正黑體" panose="020B0604030504040204" pitchFamily="34" charset="-120"/>
                        </a:rPr>
                        <a:t>第一</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通訊作者篇數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lumMod val="50000"/>
                      </a:schemeClr>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44</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59</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63</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52</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43</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rgbClr val="E7E7E7"/>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35</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rgbClr val="E7E7E7"/>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11</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2557831258"/>
                  </a:ext>
                </a:extLst>
              </a:tr>
              <a:tr h="308204">
                <a:tc>
                  <a:txBody>
                    <a:bodyPr/>
                    <a:lstStyle/>
                    <a:p>
                      <a:pPr algn="ctr">
                        <a:lnSpc>
                          <a:spcPts val="2200"/>
                        </a:lnSpc>
                        <a:spcAft>
                          <a:spcPts val="0"/>
                        </a:spcAft>
                      </a:pPr>
                      <a:r>
                        <a:rPr lang="en-US" sz="1800" kern="100" dirty="0">
                          <a:effectLst/>
                          <a:latin typeface="微軟正黑體" panose="020B0604030504040204" pitchFamily="34" charset="-120"/>
                          <a:ea typeface="微軟正黑體" panose="020B0604030504040204" pitchFamily="34" charset="-120"/>
                        </a:rPr>
                        <a:t>IF &lt; 5</a:t>
                      </a:r>
                      <a:r>
                        <a:rPr lang="zh-TW" sz="1800" kern="100" dirty="0">
                          <a:effectLst/>
                          <a:latin typeface="微軟正黑體" panose="020B0604030504040204" pitchFamily="34" charset="-120"/>
                          <a:ea typeface="微軟正黑體" panose="020B0604030504040204" pitchFamily="34" charset="-120"/>
                        </a:rPr>
                        <a:t>的篇數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lumMod val="50000"/>
                      </a:schemeClr>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58</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73</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74</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62</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46</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no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45</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no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23</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434071981"/>
                  </a:ext>
                </a:extLst>
              </a:tr>
              <a:tr h="308204">
                <a:tc>
                  <a:txBody>
                    <a:bodyPr/>
                    <a:lstStyle/>
                    <a:p>
                      <a:pPr algn="ctr">
                        <a:lnSpc>
                          <a:spcPts val="2200"/>
                        </a:lnSpc>
                        <a:spcAft>
                          <a:spcPts val="0"/>
                        </a:spcAft>
                      </a:pPr>
                      <a:r>
                        <a:rPr lang="en-US" sz="1800" kern="100" dirty="0">
                          <a:effectLst/>
                          <a:latin typeface="微軟正黑體" panose="020B0604030504040204" pitchFamily="34" charset="-120"/>
                          <a:ea typeface="微軟正黑體" panose="020B0604030504040204" pitchFamily="34" charset="-120"/>
                        </a:rPr>
                        <a:t>5 ≤ IF &lt; 10</a:t>
                      </a:r>
                      <a:r>
                        <a:rPr lang="zh-TW" sz="1800" kern="100" dirty="0">
                          <a:effectLst/>
                          <a:latin typeface="微軟正黑體" panose="020B0604030504040204" pitchFamily="34" charset="-120"/>
                          <a:ea typeface="微軟正黑體" panose="020B0604030504040204" pitchFamily="34" charset="-120"/>
                        </a:rPr>
                        <a:t>的篇數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lumMod val="50000"/>
                      </a:schemeClr>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25</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24</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28</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30</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23</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rgbClr val="E7E7E7"/>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11</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rgbClr val="E7E7E7"/>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9</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406513873"/>
                  </a:ext>
                </a:extLst>
              </a:tr>
              <a:tr h="308204">
                <a:tc>
                  <a:txBody>
                    <a:bodyPr/>
                    <a:lstStyle/>
                    <a:p>
                      <a:pPr algn="ctr">
                        <a:lnSpc>
                          <a:spcPts val="2200"/>
                        </a:lnSpc>
                        <a:spcAft>
                          <a:spcPts val="0"/>
                        </a:spcAft>
                      </a:pPr>
                      <a:r>
                        <a:rPr lang="en-US" sz="1800" kern="100" dirty="0">
                          <a:effectLst/>
                          <a:latin typeface="微軟正黑體" panose="020B0604030504040204" pitchFamily="34" charset="-120"/>
                          <a:ea typeface="微軟正黑體" panose="020B0604030504040204" pitchFamily="34" charset="-120"/>
                        </a:rPr>
                        <a:t>IF ≥ 10</a:t>
                      </a:r>
                      <a:r>
                        <a:rPr lang="zh-TW" sz="1800" kern="100" dirty="0">
                          <a:effectLst/>
                          <a:latin typeface="微軟正黑體" panose="020B0604030504040204" pitchFamily="34" charset="-120"/>
                          <a:ea typeface="微軟正黑體" panose="020B0604030504040204" pitchFamily="34" charset="-120"/>
                        </a:rPr>
                        <a:t>的篇數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lumMod val="50000"/>
                      </a:schemeClr>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3</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2</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8</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no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no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2394065228"/>
                  </a:ext>
                </a:extLst>
              </a:tr>
              <a:tr h="308204">
                <a:tc>
                  <a:txBody>
                    <a:bodyPr/>
                    <a:lstStyle/>
                    <a:p>
                      <a:pPr algn="ctr">
                        <a:lnSpc>
                          <a:spcPts val="2200"/>
                        </a:lnSpc>
                        <a:spcAft>
                          <a:spcPts val="0"/>
                        </a:spcAft>
                      </a:pPr>
                      <a:r>
                        <a:rPr lang="en-US" sz="1800" kern="100" dirty="0">
                          <a:effectLst/>
                          <a:latin typeface="微軟正黑體" panose="020B0604030504040204" pitchFamily="34" charset="-120"/>
                          <a:ea typeface="微軟正黑體" panose="020B0604030504040204" pitchFamily="34" charset="-120"/>
                        </a:rPr>
                        <a:t>IF</a:t>
                      </a:r>
                      <a:r>
                        <a:rPr lang="zh-TW" sz="1800" kern="100" dirty="0">
                          <a:effectLst/>
                          <a:latin typeface="微軟正黑體" panose="020B0604030504040204" pitchFamily="34" charset="-120"/>
                          <a:ea typeface="微軟正黑體" panose="020B0604030504040204" pitchFamily="34" charset="-120"/>
                        </a:rPr>
                        <a:t>平均值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solidFill>
                      <a:schemeClr val="accent1">
                        <a:lumMod val="50000"/>
                      </a:schemeClr>
                    </a:solidFill>
                  </a:tcPr>
                </a:tc>
                <a:tc>
                  <a:txBody>
                    <a:bodyPr/>
                    <a:lstStyle/>
                    <a:p>
                      <a:pPr algn="ctr">
                        <a:lnSpc>
                          <a:spcPct val="100000"/>
                        </a:lnSpc>
                        <a:spcAft>
                          <a:spcPts val="0"/>
                        </a:spcAft>
                      </a:pPr>
                      <a:r>
                        <a:rPr lang="en-US" altLang="zh-TW" sz="1800" b="1" kern="1200" dirty="0">
                          <a:solidFill>
                            <a:schemeClr val="dk1"/>
                          </a:solidFill>
                          <a:latin typeface="微軟正黑體" panose="020B0604030504040204" pitchFamily="34" charset="-120"/>
                          <a:ea typeface="微軟正黑體" panose="020B0604030504040204" pitchFamily="34" charset="-120"/>
                        </a:rPr>
                        <a:t>4.488</a:t>
                      </a:r>
                      <a:endParaRPr lang="zh-TW" sz="18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4.284</a:t>
                      </a:r>
                      <a:endParaRPr 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rPr>
                        <a:t>5.609</a:t>
                      </a:r>
                      <a:endPar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4.633</a:t>
                      </a:r>
                    </a:p>
                  </a:txBody>
                  <a:tcPr marL="68580" marR="68580" marT="0" marB="0" anchor="ct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7.890</a:t>
                      </a:r>
                    </a:p>
                  </a:txBody>
                  <a:tcPr marL="68580" marR="68580" marT="0" marB="0" anchor="ctr">
                    <a:solidFill>
                      <a:srgbClr val="E7E7E7"/>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4.542</a:t>
                      </a:r>
                    </a:p>
                  </a:txBody>
                  <a:tcPr marL="68580" marR="68580" marT="0" marB="0" anchor="ctr">
                    <a:solidFill>
                      <a:srgbClr val="E7E7E7"/>
                    </a:solidFill>
                  </a:tcPr>
                </a:tc>
                <a:tc>
                  <a:txBody>
                    <a:bodyPr/>
                    <a:lstStyle/>
                    <a:p>
                      <a:pPr algn="ctr">
                        <a:lnSpc>
                          <a:spcPct val="100000"/>
                        </a:lnSpc>
                        <a:spcAft>
                          <a:spcPts val="0"/>
                        </a:spcAft>
                      </a:pPr>
                      <a:r>
                        <a:rPr lang="en-US" altLang="zh-TW" sz="1800" b="1"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5.715</a:t>
                      </a:r>
                    </a:p>
                  </a:txBody>
                  <a:tcPr marL="68580" marR="68580" marT="0" marB="0" anchor="ctr">
                    <a:solidFill>
                      <a:schemeClr val="accent6">
                        <a:lumMod val="20000"/>
                        <a:lumOff val="80000"/>
                      </a:schemeClr>
                    </a:solidFill>
                  </a:tcPr>
                </a:tc>
                <a:extLst>
                  <a:ext uri="{0D108BD9-81ED-4DB2-BD59-A6C34878D82A}">
                    <a16:rowId xmlns:a16="http://schemas.microsoft.com/office/drawing/2014/main" val="259077275"/>
                  </a:ext>
                </a:extLst>
              </a:tr>
            </a:tbl>
          </a:graphicData>
        </a:graphic>
      </p:graphicFrame>
      <p:graphicFrame>
        <p:nvGraphicFramePr>
          <p:cNvPr id="15" name="表格 5">
            <a:extLst>
              <a:ext uri="{FF2B5EF4-FFF2-40B4-BE49-F238E27FC236}">
                <a16:creationId xmlns:a16="http://schemas.microsoft.com/office/drawing/2014/main" id="{7332D06A-F9FF-C518-6E9B-90B476F5FEE2}"/>
              </a:ext>
            </a:extLst>
          </p:cNvPr>
          <p:cNvGraphicFramePr>
            <a:graphicFrameLocks noGrp="1"/>
          </p:cNvGraphicFramePr>
          <p:nvPr>
            <p:extLst>
              <p:ext uri="{D42A27DB-BD31-4B8C-83A1-F6EECF244321}">
                <p14:modId xmlns:p14="http://schemas.microsoft.com/office/powerpoint/2010/main" val="1953877006"/>
              </p:ext>
            </p:extLst>
          </p:nvPr>
        </p:nvGraphicFramePr>
        <p:xfrm>
          <a:off x="767408" y="4649994"/>
          <a:ext cx="10009113" cy="1463040"/>
        </p:xfrm>
        <a:graphic>
          <a:graphicData uri="http://schemas.openxmlformats.org/drawingml/2006/table">
            <a:tbl>
              <a:tblPr firstRow="1" bandRow="1">
                <a:tableStyleId>{0660B408-B3CF-4A94-85FC-2B1E0A45F4A2}</a:tableStyleId>
              </a:tblPr>
              <a:tblGrid>
                <a:gridCol w="1808694">
                  <a:extLst>
                    <a:ext uri="{9D8B030D-6E8A-4147-A177-3AD203B41FA5}">
                      <a16:colId xmlns:a16="http://schemas.microsoft.com/office/drawing/2014/main" val="1209186456"/>
                    </a:ext>
                  </a:extLst>
                </a:gridCol>
                <a:gridCol w="1055349">
                  <a:extLst>
                    <a:ext uri="{9D8B030D-6E8A-4147-A177-3AD203B41FA5}">
                      <a16:colId xmlns:a16="http://schemas.microsoft.com/office/drawing/2014/main" val="4080644286"/>
                    </a:ext>
                  </a:extLst>
                </a:gridCol>
                <a:gridCol w="1190845">
                  <a:extLst>
                    <a:ext uri="{9D8B030D-6E8A-4147-A177-3AD203B41FA5}">
                      <a16:colId xmlns:a16="http://schemas.microsoft.com/office/drawing/2014/main" val="1980783376"/>
                    </a:ext>
                  </a:extLst>
                </a:gridCol>
                <a:gridCol w="1190845">
                  <a:extLst>
                    <a:ext uri="{9D8B030D-6E8A-4147-A177-3AD203B41FA5}">
                      <a16:colId xmlns:a16="http://schemas.microsoft.com/office/drawing/2014/main" val="41272527"/>
                    </a:ext>
                  </a:extLst>
                </a:gridCol>
                <a:gridCol w="1190845">
                  <a:extLst>
                    <a:ext uri="{9D8B030D-6E8A-4147-A177-3AD203B41FA5}">
                      <a16:colId xmlns:a16="http://schemas.microsoft.com/office/drawing/2014/main" val="425554626"/>
                    </a:ext>
                  </a:extLst>
                </a:gridCol>
                <a:gridCol w="1190845">
                  <a:extLst>
                    <a:ext uri="{9D8B030D-6E8A-4147-A177-3AD203B41FA5}">
                      <a16:colId xmlns:a16="http://schemas.microsoft.com/office/drawing/2014/main" val="1379218513"/>
                    </a:ext>
                  </a:extLst>
                </a:gridCol>
                <a:gridCol w="1190845">
                  <a:extLst>
                    <a:ext uri="{9D8B030D-6E8A-4147-A177-3AD203B41FA5}">
                      <a16:colId xmlns:a16="http://schemas.microsoft.com/office/drawing/2014/main" val="1498104813"/>
                    </a:ext>
                  </a:extLst>
                </a:gridCol>
                <a:gridCol w="1190845">
                  <a:extLst>
                    <a:ext uri="{9D8B030D-6E8A-4147-A177-3AD203B41FA5}">
                      <a16:colId xmlns:a16="http://schemas.microsoft.com/office/drawing/2014/main" val="481931662"/>
                    </a:ext>
                  </a:extLst>
                </a:gridCol>
              </a:tblGrid>
              <a:tr h="214321">
                <a:tc>
                  <a:txBody>
                    <a:bodyPr/>
                    <a:lstStyle/>
                    <a:p>
                      <a:pPr algn="ctr"/>
                      <a:r>
                        <a:rPr lang="zh-TW" altLang="en-US" sz="1800" b="1" dirty="0">
                          <a:latin typeface="微軟正黑體" panose="020B0604030504040204" pitchFamily="34" charset="-120"/>
                          <a:ea typeface="微軟正黑體" panose="020B0604030504040204" pitchFamily="34" charset="-120"/>
                        </a:rPr>
                        <a:t>年度</a:t>
                      </a:r>
                    </a:p>
                  </a:txBody>
                  <a:tcPr anchor="ctr">
                    <a:solidFill>
                      <a:srgbClr val="C0504D"/>
                    </a:solidFill>
                  </a:tcPr>
                </a:tc>
                <a:tc>
                  <a:txBody>
                    <a:bodyPr/>
                    <a:lstStyle/>
                    <a:p>
                      <a:pPr algn="ctr"/>
                      <a:r>
                        <a:rPr lang="en-US" altLang="zh-TW" sz="1800" b="1" dirty="0">
                          <a:latin typeface="微軟正黑體" panose="020B0604030504040204" pitchFamily="34" charset="-120"/>
                          <a:ea typeface="微軟正黑體" panose="020B0604030504040204" pitchFamily="34" charset="-120"/>
                        </a:rPr>
                        <a:t>2020</a:t>
                      </a:r>
                      <a:endParaRPr lang="zh-TW" altLang="en-US" sz="1800" b="1" dirty="0">
                        <a:latin typeface="微軟正黑體" panose="020B0604030504040204" pitchFamily="34" charset="-120"/>
                        <a:ea typeface="微軟正黑體" panose="020B0604030504040204" pitchFamily="34" charset="-120"/>
                      </a:endParaRPr>
                    </a:p>
                  </a:txBody>
                  <a:tcPr anchor="ctr">
                    <a:solidFill>
                      <a:srgbClr val="C0504D"/>
                    </a:solidFill>
                  </a:tcPr>
                </a:tc>
                <a:tc>
                  <a:txBody>
                    <a:bodyPr/>
                    <a:lstStyle/>
                    <a:p>
                      <a:pPr algn="ctr"/>
                      <a:r>
                        <a:rPr lang="en-US" altLang="zh-TW" sz="1800" b="1" dirty="0">
                          <a:latin typeface="微軟正黑體" panose="020B0604030504040204" pitchFamily="34" charset="-120"/>
                          <a:ea typeface="微軟正黑體" panose="020B0604030504040204" pitchFamily="34" charset="-120"/>
                        </a:rPr>
                        <a:t>2021</a:t>
                      </a:r>
                      <a:endParaRPr lang="zh-TW" altLang="en-US" sz="1800" b="1" dirty="0">
                        <a:latin typeface="微軟正黑體" panose="020B0604030504040204" pitchFamily="34" charset="-120"/>
                        <a:ea typeface="微軟正黑體" panose="020B0604030504040204" pitchFamily="34" charset="-120"/>
                      </a:endParaRPr>
                    </a:p>
                  </a:txBody>
                  <a:tcPr anchor="ctr">
                    <a:solidFill>
                      <a:srgbClr val="C0504D"/>
                    </a:solidFill>
                  </a:tcPr>
                </a:tc>
                <a:tc>
                  <a:txBody>
                    <a:bodyPr/>
                    <a:lstStyle/>
                    <a:p>
                      <a:pPr algn="ctr"/>
                      <a:r>
                        <a:rPr lang="en-US" altLang="zh-TW" sz="1800" b="1" dirty="0">
                          <a:latin typeface="微軟正黑體" panose="020B0604030504040204" pitchFamily="34" charset="-120"/>
                          <a:ea typeface="微軟正黑體" panose="020B0604030504040204" pitchFamily="34" charset="-120"/>
                        </a:rPr>
                        <a:t>2022</a:t>
                      </a:r>
                      <a:endParaRPr lang="zh-TW" altLang="en-US" sz="1800" b="1" dirty="0">
                        <a:latin typeface="微軟正黑體" panose="020B0604030504040204" pitchFamily="34" charset="-120"/>
                        <a:ea typeface="微軟正黑體" panose="020B0604030504040204" pitchFamily="34" charset="-120"/>
                      </a:endParaRPr>
                    </a:p>
                  </a:txBody>
                  <a:tcPr anchor="ctr">
                    <a:solidFill>
                      <a:srgbClr val="C0504D"/>
                    </a:solidFill>
                  </a:tcPr>
                </a:tc>
                <a:tc>
                  <a:txBody>
                    <a:bodyPr/>
                    <a:lstStyle/>
                    <a:p>
                      <a:pPr algn="ctr"/>
                      <a:r>
                        <a:rPr lang="en-US" altLang="zh-TW" sz="1800" b="1" dirty="0">
                          <a:latin typeface="微軟正黑體" panose="020B0604030504040204" pitchFamily="34" charset="-120"/>
                          <a:ea typeface="微軟正黑體" panose="020B0604030504040204" pitchFamily="34" charset="-120"/>
                        </a:rPr>
                        <a:t>2023</a:t>
                      </a:r>
                      <a:endParaRPr lang="zh-TW" altLang="en-US" sz="1800" b="1" dirty="0">
                        <a:latin typeface="微軟正黑體" panose="020B0604030504040204" pitchFamily="34" charset="-120"/>
                        <a:ea typeface="微軟正黑體" panose="020B0604030504040204" pitchFamily="34" charset="-120"/>
                      </a:endParaRPr>
                    </a:p>
                  </a:txBody>
                  <a:tcPr anchor="ctr">
                    <a:solidFill>
                      <a:srgbClr val="C0504D"/>
                    </a:solidFill>
                  </a:tcPr>
                </a:tc>
                <a:tc>
                  <a:txBody>
                    <a:bodyPr/>
                    <a:lstStyle/>
                    <a:p>
                      <a:pPr algn="ctr"/>
                      <a:r>
                        <a:rPr lang="en-US" altLang="zh-TW" sz="1800" b="1" dirty="0">
                          <a:latin typeface="微軟正黑體" panose="020B0604030504040204" pitchFamily="34" charset="-120"/>
                          <a:ea typeface="微軟正黑體" panose="020B0604030504040204" pitchFamily="34" charset="-120"/>
                        </a:rPr>
                        <a:t>2024</a:t>
                      </a:r>
                      <a:endParaRPr lang="zh-TW" altLang="en-US" sz="1800" b="1" dirty="0">
                        <a:latin typeface="微軟正黑體" panose="020B0604030504040204" pitchFamily="34" charset="-120"/>
                        <a:ea typeface="微軟正黑體" panose="020B0604030504040204" pitchFamily="34" charset="-120"/>
                      </a:endParaRPr>
                    </a:p>
                  </a:txBody>
                  <a:tcPr anchor="ctr">
                    <a:solidFill>
                      <a:srgbClr val="C0504D"/>
                    </a:solidFill>
                  </a:tcPr>
                </a:tc>
                <a:tc>
                  <a:txBody>
                    <a:bodyPr/>
                    <a:lstStyle/>
                    <a:p>
                      <a:pPr algn="ctr"/>
                      <a:r>
                        <a:rPr lang="en-US" altLang="zh-TW" sz="1800" b="1" dirty="0">
                          <a:latin typeface="微軟正黑體" panose="020B0604030504040204" pitchFamily="34" charset="-120"/>
                          <a:ea typeface="微軟正黑體" panose="020B0604030504040204" pitchFamily="34" charset="-120"/>
                        </a:rPr>
                        <a:t>2025</a:t>
                      </a:r>
                      <a:endParaRPr lang="zh-TW" altLang="en-US" sz="1800" b="1" dirty="0">
                        <a:latin typeface="微軟正黑體" panose="020B0604030504040204" pitchFamily="34" charset="-120"/>
                        <a:ea typeface="微軟正黑體" panose="020B0604030504040204" pitchFamily="34" charset="-120"/>
                      </a:endParaRPr>
                    </a:p>
                  </a:txBody>
                  <a:tcPr anchor="ctr">
                    <a:solidFill>
                      <a:srgbClr val="C0504D"/>
                    </a:solidFill>
                  </a:tcPr>
                </a:tc>
                <a:tc>
                  <a:txBody>
                    <a:bodyPr/>
                    <a:lstStyle/>
                    <a:p>
                      <a:pPr algn="ctr"/>
                      <a:r>
                        <a:rPr lang="en-US" altLang="zh-TW" sz="1800" b="1" dirty="0">
                          <a:latin typeface="微軟正黑體" panose="020B0604030504040204" pitchFamily="34" charset="-120"/>
                          <a:ea typeface="微軟正黑體" panose="020B0604030504040204" pitchFamily="34" charset="-120"/>
                        </a:rPr>
                        <a:t>2026</a:t>
                      </a:r>
                      <a:endParaRPr lang="zh-TW" altLang="en-US" sz="1800" b="1" dirty="0">
                        <a:latin typeface="微軟正黑體" panose="020B0604030504040204" pitchFamily="34" charset="-120"/>
                        <a:ea typeface="微軟正黑體" panose="020B0604030504040204" pitchFamily="34" charset="-120"/>
                      </a:endParaRPr>
                    </a:p>
                  </a:txBody>
                  <a:tcPr anchor="ctr">
                    <a:solidFill>
                      <a:srgbClr val="C0504D"/>
                    </a:solidFill>
                  </a:tcPr>
                </a:tc>
                <a:extLst>
                  <a:ext uri="{0D108BD9-81ED-4DB2-BD59-A6C34878D82A}">
                    <a16:rowId xmlns:a16="http://schemas.microsoft.com/office/drawing/2014/main" val="3387371356"/>
                  </a:ext>
                </a:extLst>
              </a:tr>
              <a:tr h="299462">
                <a:tc>
                  <a:txBody>
                    <a:bodyPr/>
                    <a:lstStyle/>
                    <a:p>
                      <a:pPr algn="ctr"/>
                      <a:r>
                        <a:rPr lang="zh-TW" altLang="en-US" sz="1800" b="1" dirty="0">
                          <a:latin typeface="微軟正黑體" panose="020B0604030504040204" pitchFamily="34" charset="-120"/>
                          <a:ea typeface="微軟正黑體" panose="020B0604030504040204" pitchFamily="34" charset="-120"/>
                        </a:rPr>
                        <a:t>國際共著百分比</a:t>
                      </a:r>
                    </a:p>
                  </a:txBody>
                  <a:tcPr anchor="ctr"/>
                </a:tc>
                <a:tc>
                  <a:txBody>
                    <a:bodyPr/>
                    <a:lstStyle/>
                    <a:p>
                      <a:pPr algn="ctr"/>
                      <a:r>
                        <a:rPr lang="en-US" altLang="zh-TW" sz="1800" b="1" dirty="0">
                          <a:latin typeface="微軟正黑體" panose="020B0604030504040204" pitchFamily="34" charset="-120"/>
                          <a:ea typeface="微軟正黑體" panose="020B0604030504040204" pitchFamily="34" charset="-120"/>
                        </a:rPr>
                        <a:t>48.9%</a:t>
                      </a:r>
                      <a:endParaRPr lang="zh-TW" altLang="en-US" sz="1800"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u="none" kern="1200" dirty="0">
                          <a:solidFill>
                            <a:schemeClr val="tx1"/>
                          </a:solidFill>
                          <a:latin typeface="微軟正黑體" panose="020B0604030504040204" pitchFamily="34" charset="-120"/>
                          <a:ea typeface="微軟正黑體" panose="020B0604030504040204" pitchFamily="34" charset="-120"/>
                        </a:rPr>
                        <a:t>46.5%</a:t>
                      </a:r>
                      <a:endParaRPr lang="zh-TW" altLang="en-US" sz="1800" b="1" u="none" kern="1200" dirty="0">
                        <a:solidFill>
                          <a:schemeClr val="tx1"/>
                        </a:solidFill>
                        <a:latin typeface="微軟正黑體" panose="020B0604030504040204" pitchFamily="34" charset="-120"/>
                        <a:ea typeface="微軟正黑體" panose="020B0604030504040204" pitchFamily="34" charset="-120"/>
                        <a:cs typeface="+mn-cs"/>
                      </a:endParaRPr>
                    </a:p>
                  </a:txBody>
                  <a:tcPr anchor="ctr"/>
                </a:tc>
                <a:tc>
                  <a:txBody>
                    <a:bodyPr/>
                    <a:lstStyle/>
                    <a:p>
                      <a:pPr algn="ctr"/>
                      <a:r>
                        <a:rPr lang="en-US" altLang="zh-TW" sz="1800" b="1" u="none" kern="1200" dirty="0">
                          <a:solidFill>
                            <a:schemeClr val="tx1"/>
                          </a:solidFill>
                          <a:latin typeface="微軟正黑體" panose="020B0604030504040204" pitchFamily="34" charset="-120"/>
                          <a:ea typeface="微軟正黑體" panose="020B0604030504040204" pitchFamily="34" charset="-120"/>
                        </a:rPr>
                        <a:t>51.6%</a:t>
                      </a:r>
                      <a:endParaRPr lang="zh-TW" altLang="en-US" sz="1800" b="1" u="none" kern="1200" dirty="0">
                        <a:solidFill>
                          <a:schemeClr val="tx1"/>
                        </a:solidFill>
                        <a:latin typeface="微軟正黑體" panose="020B0604030504040204" pitchFamily="34" charset="-120"/>
                        <a:ea typeface="微軟正黑體" panose="020B0604030504040204" pitchFamily="34" charset="-120"/>
                        <a:cs typeface="+mn-cs"/>
                      </a:endParaRPr>
                    </a:p>
                  </a:txBody>
                  <a:tcPr anchor="ctr"/>
                </a:tc>
                <a:tc>
                  <a:txBody>
                    <a:bodyPr/>
                    <a:lstStyle/>
                    <a:p>
                      <a:pPr algn="ctr"/>
                      <a:r>
                        <a:rPr lang="en-US" altLang="zh-TW" sz="1800" b="1" u="none" kern="1200" dirty="0">
                          <a:solidFill>
                            <a:schemeClr val="tx1"/>
                          </a:solidFill>
                          <a:latin typeface="微軟正黑體" panose="020B0604030504040204" pitchFamily="34" charset="-120"/>
                          <a:ea typeface="微軟正黑體" panose="020B0604030504040204" pitchFamily="34" charset="-120"/>
                        </a:rPr>
                        <a:t>47.1%</a:t>
                      </a:r>
                      <a:endParaRPr lang="zh-TW" altLang="en-US" sz="1800" b="1" u="none" kern="1200" dirty="0">
                        <a:solidFill>
                          <a:schemeClr val="tx1"/>
                        </a:solidFill>
                        <a:latin typeface="微軟正黑體" panose="020B0604030504040204" pitchFamily="34" charset="-120"/>
                        <a:ea typeface="微軟正黑體" panose="020B0604030504040204" pitchFamily="34" charset="-120"/>
                        <a:cs typeface="+mn-cs"/>
                      </a:endParaRPr>
                    </a:p>
                  </a:txBody>
                  <a:tcPr anchor="ctr"/>
                </a:tc>
                <a:tc>
                  <a:txBody>
                    <a:bodyPr/>
                    <a:lstStyle/>
                    <a:p>
                      <a:pPr algn="ctr"/>
                      <a:r>
                        <a:rPr lang="en-US" altLang="zh-TW" sz="1800" b="1" u="none" kern="1200" dirty="0">
                          <a:solidFill>
                            <a:schemeClr val="tx1"/>
                          </a:solidFill>
                          <a:latin typeface="微軟正黑體" panose="020B0604030504040204" pitchFamily="34" charset="-120"/>
                          <a:ea typeface="微軟正黑體" panose="020B0604030504040204" pitchFamily="34" charset="-120"/>
                          <a:cs typeface="+mn-cs"/>
                        </a:rPr>
                        <a:t>54.9%</a:t>
                      </a:r>
                      <a:endParaRPr lang="zh-TW" altLang="en-US" sz="1800" b="1" u="none" kern="1200" dirty="0">
                        <a:solidFill>
                          <a:schemeClr val="tx1"/>
                        </a:solidFill>
                        <a:latin typeface="微軟正黑體" panose="020B0604030504040204" pitchFamily="34" charset="-120"/>
                        <a:ea typeface="微軟正黑體" panose="020B0604030504040204" pitchFamily="34" charset="-120"/>
                        <a:cs typeface="+mn-cs"/>
                      </a:endParaRPr>
                    </a:p>
                  </a:txBody>
                  <a:tcPr anchor="ctr"/>
                </a:tc>
                <a:tc>
                  <a:txBody>
                    <a:bodyPr/>
                    <a:lstStyle/>
                    <a:p>
                      <a:pPr algn="ctr"/>
                      <a:r>
                        <a:rPr lang="en-US" altLang="zh-TW" sz="1800" b="1" u="none" kern="1200" dirty="0">
                          <a:solidFill>
                            <a:schemeClr val="tx1"/>
                          </a:solidFill>
                          <a:latin typeface="微軟正黑體" panose="020B0604030504040204" pitchFamily="34" charset="-120"/>
                          <a:ea typeface="微軟正黑體" panose="020B0604030504040204" pitchFamily="34" charset="-120"/>
                          <a:cs typeface="+mn-cs"/>
                        </a:rPr>
                        <a:t>43.1%</a:t>
                      </a:r>
                      <a:endParaRPr lang="zh-TW" altLang="en-US" sz="1800" b="1" u="none" kern="1200" dirty="0">
                        <a:solidFill>
                          <a:schemeClr val="tx1"/>
                        </a:solidFill>
                        <a:latin typeface="微軟正黑體" panose="020B0604030504040204" pitchFamily="34" charset="-120"/>
                        <a:ea typeface="微軟正黑體" panose="020B0604030504040204" pitchFamily="34" charset="-120"/>
                        <a:cs typeface="+mn-cs"/>
                      </a:endParaRPr>
                    </a:p>
                  </a:txBody>
                  <a:tcPr anchor="ctr"/>
                </a:tc>
                <a:tc>
                  <a:txBody>
                    <a:bodyPr/>
                    <a:lstStyle/>
                    <a:p>
                      <a:pPr algn="ctr"/>
                      <a:r>
                        <a:rPr lang="en-US" altLang="zh-TW" sz="1800" b="1" u="none" kern="1200" dirty="0">
                          <a:solidFill>
                            <a:schemeClr val="tx1"/>
                          </a:solidFill>
                          <a:latin typeface="微軟正黑體" panose="020B0604030504040204" pitchFamily="34" charset="-120"/>
                          <a:ea typeface="微軟正黑體" panose="020B0604030504040204" pitchFamily="34" charset="-120"/>
                          <a:cs typeface="+mn-cs"/>
                        </a:rPr>
                        <a:t>49.1%</a:t>
                      </a:r>
                      <a:endParaRPr lang="zh-TW" altLang="en-US" sz="1800" b="1" u="none" kern="1200" dirty="0">
                        <a:solidFill>
                          <a:schemeClr val="tx1"/>
                        </a:solidFill>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2002726219"/>
                  </a:ext>
                </a:extLst>
              </a:tr>
              <a:tr h="299462">
                <a:tc>
                  <a:txBody>
                    <a:bodyPr/>
                    <a:lstStyle/>
                    <a:p>
                      <a:pPr algn="ctr"/>
                      <a:r>
                        <a:rPr lang="zh-TW" altLang="en-US" sz="1800" b="1" dirty="0">
                          <a:solidFill>
                            <a:schemeClr val="tx1"/>
                          </a:solidFill>
                          <a:latin typeface="微軟正黑體" panose="020B0604030504040204" pitchFamily="34" charset="-120"/>
                          <a:ea typeface="微軟正黑體" panose="020B0604030504040204" pitchFamily="34" charset="-120"/>
                        </a:rPr>
                        <a:t>國際共著篇數</a:t>
                      </a:r>
                    </a:p>
                  </a:txBody>
                  <a:tcPr anchor="ct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65</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92</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94</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64</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62</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53</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27</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204387223"/>
                  </a:ext>
                </a:extLst>
              </a:tr>
              <a:tr h="214321">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FWCI</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dirty="0">
                          <a:solidFill>
                            <a:schemeClr val="tx1"/>
                          </a:solidFill>
                          <a:latin typeface="微軟正黑體" panose="020B0604030504040204" pitchFamily="34" charset="-120"/>
                          <a:ea typeface="微軟正黑體" panose="020B0604030504040204" pitchFamily="34" charset="-120"/>
                        </a:rPr>
                        <a:t>1.31</a:t>
                      </a:r>
                      <a:endParaRPr lang="zh-TW" altLang="en-US" sz="18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u="none" dirty="0">
                          <a:solidFill>
                            <a:schemeClr val="tx1"/>
                          </a:solidFill>
                          <a:latin typeface="微軟正黑體" panose="020B0604030504040204" pitchFamily="34" charset="-120"/>
                          <a:ea typeface="微軟正黑體" panose="020B0604030504040204" pitchFamily="34" charset="-120"/>
                        </a:rPr>
                        <a:t>1.05</a:t>
                      </a:r>
                      <a:endParaRPr lang="zh-TW" altLang="en-US" sz="1800" b="1" u="none"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u="none" dirty="0">
                          <a:solidFill>
                            <a:schemeClr val="tx1"/>
                          </a:solidFill>
                          <a:latin typeface="微軟正黑體" panose="020B0604030504040204" pitchFamily="34" charset="-120"/>
                          <a:ea typeface="微軟正黑體" panose="020B0604030504040204" pitchFamily="34" charset="-120"/>
                        </a:rPr>
                        <a:t>0.90</a:t>
                      </a:r>
                      <a:endParaRPr lang="zh-TW" altLang="en-US" sz="1800" b="1" u="none"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u="none" dirty="0">
                          <a:solidFill>
                            <a:schemeClr val="tx1"/>
                          </a:solidFill>
                          <a:latin typeface="微軟正黑體" panose="020B0604030504040204" pitchFamily="34" charset="-120"/>
                          <a:ea typeface="微軟正黑體" panose="020B0604030504040204" pitchFamily="34" charset="-120"/>
                        </a:rPr>
                        <a:t>1.29</a:t>
                      </a:r>
                      <a:endParaRPr lang="zh-TW" altLang="en-US" sz="1800" b="1" u="none"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u="none" dirty="0">
                          <a:solidFill>
                            <a:schemeClr val="tx1"/>
                          </a:solidFill>
                          <a:latin typeface="微軟正黑體" panose="020B0604030504040204" pitchFamily="34" charset="-120"/>
                          <a:ea typeface="微軟正黑體" panose="020B0604030504040204" pitchFamily="34" charset="-120"/>
                        </a:rPr>
                        <a:t>1.24</a:t>
                      </a:r>
                      <a:endParaRPr lang="zh-TW" altLang="en-US" sz="1800" b="1" u="none"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u="none" dirty="0">
                          <a:solidFill>
                            <a:schemeClr val="tx1"/>
                          </a:solidFill>
                          <a:latin typeface="微軟正黑體" panose="020B0604030504040204" pitchFamily="34" charset="-120"/>
                          <a:ea typeface="微軟正黑體" panose="020B0604030504040204" pitchFamily="34" charset="-120"/>
                        </a:rPr>
                        <a:t>1.46</a:t>
                      </a:r>
                      <a:endParaRPr lang="zh-TW" altLang="en-US" sz="1800" b="1" u="none"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u="none" dirty="0">
                          <a:solidFill>
                            <a:schemeClr val="tx1"/>
                          </a:solidFill>
                          <a:latin typeface="微軟正黑體" panose="020B0604030504040204" pitchFamily="34" charset="-120"/>
                          <a:ea typeface="微軟正黑體" panose="020B0604030504040204" pitchFamily="34" charset="-120"/>
                        </a:rPr>
                        <a:t>1.24</a:t>
                      </a:r>
                      <a:endParaRPr lang="zh-TW" altLang="en-US" sz="1800" b="1" u="none"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158821347"/>
                  </a:ext>
                </a:extLst>
              </a:tr>
            </a:tbl>
          </a:graphicData>
        </a:graphic>
      </p:graphicFrame>
      <p:sp>
        <p:nvSpPr>
          <p:cNvPr id="16" name="文字方塊 15">
            <a:extLst>
              <a:ext uri="{FF2B5EF4-FFF2-40B4-BE49-F238E27FC236}">
                <a16:creationId xmlns:a16="http://schemas.microsoft.com/office/drawing/2014/main" id="{F277013A-29CB-3E19-93F4-20707C0F3FE5}"/>
              </a:ext>
            </a:extLst>
          </p:cNvPr>
          <p:cNvSpPr txBox="1"/>
          <p:nvPr/>
        </p:nvSpPr>
        <p:spPr>
          <a:xfrm>
            <a:off x="11050708" y="2984383"/>
            <a:ext cx="1219752" cy="1107996"/>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zh-TW" altLang="en-US" sz="1100" b="1" dirty="0">
                <a:solidFill>
                  <a:schemeClr val="tx1"/>
                </a:solidFill>
                <a:latin typeface="微軟正黑體" panose="020B0604030504040204" pitchFamily="34" charset="-120"/>
                <a:ea typeface="微軟正黑體" panose="020B0604030504040204" pitchFamily="34" charset="-120"/>
              </a:rPr>
              <a:t>●統計截至</a:t>
            </a:r>
            <a:endParaRPr lang="en-US" altLang="zh-TW" sz="1100" b="1" dirty="0">
              <a:solidFill>
                <a:schemeClr val="tx1"/>
              </a:solidFill>
              <a:latin typeface="微軟正黑體" panose="020B0604030504040204" pitchFamily="34" charset="-120"/>
              <a:ea typeface="微軟正黑體" panose="020B0604030504040204" pitchFamily="34" charset="-120"/>
            </a:endParaRPr>
          </a:p>
          <a:p>
            <a:r>
              <a:rPr lang="en-US" altLang="zh-TW" sz="1100" b="1" dirty="0">
                <a:solidFill>
                  <a:schemeClr val="tx1"/>
                </a:solidFill>
                <a:latin typeface="微軟正黑體" panose="020B0604030504040204" pitchFamily="34" charset="-120"/>
                <a:ea typeface="微軟正黑體" panose="020B0604030504040204" pitchFamily="34" charset="-120"/>
              </a:rPr>
              <a:t>114</a:t>
            </a:r>
            <a:r>
              <a:rPr lang="zh-TW" altLang="en-US" sz="1100" b="1" dirty="0">
                <a:solidFill>
                  <a:schemeClr val="tx1"/>
                </a:solidFill>
                <a:latin typeface="微軟正黑體" panose="020B0604030504040204" pitchFamily="34" charset="-120"/>
                <a:ea typeface="微軟正黑體" panose="020B0604030504040204" pitchFamily="34" charset="-120"/>
              </a:rPr>
              <a:t>年</a:t>
            </a:r>
            <a:r>
              <a:rPr lang="en-US" altLang="zh-TW" sz="1100" b="1" dirty="0">
                <a:solidFill>
                  <a:schemeClr val="tx1"/>
                </a:solidFill>
                <a:latin typeface="微軟正黑體" panose="020B0604030504040204" pitchFamily="34" charset="-120"/>
                <a:ea typeface="微軟正黑體" panose="020B0604030504040204" pitchFamily="34" charset="-120"/>
              </a:rPr>
              <a:t>4</a:t>
            </a:r>
            <a:r>
              <a:rPr lang="zh-TW" altLang="en-US" sz="1100" b="1" dirty="0">
                <a:solidFill>
                  <a:schemeClr val="tx1"/>
                </a:solidFill>
                <a:latin typeface="微軟正黑體" panose="020B0604030504040204" pitchFamily="34" charset="-120"/>
                <a:ea typeface="微軟正黑體" panose="020B0604030504040204" pitchFamily="34" charset="-120"/>
              </a:rPr>
              <a:t>月</a:t>
            </a:r>
            <a:r>
              <a:rPr lang="en-US" altLang="zh-TW" sz="1100" b="1" dirty="0">
                <a:solidFill>
                  <a:schemeClr val="tx1"/>
                </a:solidFill>
                <a:latin typeface="微軟正黑體" panose="020B0604030504040204" pitchFamily="34" charset="-120"/>
                <a:ea typeface="微軟正黑體" panose="020B0604030504040204" pitchFamily="34" charset="-120"/>
              </a:rPr>
              <a:t>30</a:t>
            </a:r>
            <a:r>
              <a:rPr lang="zh-TW" altLang="en-US" sz="1100" b="1" dirty="0">
                <a:solidFill>
                  <a:schemeClr val="tx1"/>
                </a:solidFill>
                <a:latin typeface="微軟正黑體" panose="020B0604030504040204" pitchFamily="34" charset="-120"/>
                <a:ea typeface="微軟正黑體" panose="020B0604030504040204" pitchFamily="34" charset="-120"/>
              </a:rPr>
              <a:t>日</a:t>
            </a:r>
            <a:endParaRPr lang="en-US" altLang="zh-TW" sz="1100" b="1" dirty="0">
              <a:solidFill>
                <a:schemeClr val="tx1"/>
              </a:solidFill>
              <a:latin typeface="微軟正黑體" panose="020B0604030504040204" pitchFamily="34" charset="-120"/>
              <a:ea typeface="微軟正黑體" panose="020B0604030504040204" pitchFamily="34" charset="-120"/>
            </a:endParaRPr>
          </a:p>
          <a:p>
            <a:r>
              <a:rPr lang="zh-TW" altLang="en-US" sz="1100" b="1" dirty="0">
                <a:solidFill>
                  <a:schemeClr val="tx1"/>
                </a:solidFill>
                <a:latin typeface="微軟正黑體" panose="020B0604030504040204" pitchFamily="34" charset="-120"/>
                <a:ea typeface="微軟正黑體" panose="020B0604030504040204" pitchFamily="34" charset="-120"/>
              </a:rPr>
              <a:t>●匯出日期</a:t>
            </a:r>
            <a:endParaRPr lang="en-US" altLang="zh-TW" sz="1100" b="1" dirty="0">
              <a:solidFill>
                <a:schemeClr val="tx1"/>
              </a:solidFill>
              <a:latin typeface="微軟正黑體" panose="020B0604030504040204" pitchFamily="34" charset="-120"/>
              <a:ea typeface="微軟正黑體" panose="020B0604030504040204" pitchFamily="34" charset="-120"/>
            </a:endParaRPr>
          </a:p>
          <a:p>
            <a:r>
              <a:rPr lang="en-US" altLang="zh-TW" sz="1100" b="1" dirty="0">
                <a:solidFill>
                  <a:schemeClr val="tx1"/>
                </a:solidFill>
                <a:latin typeface="微軟正黑體" panose="020B0604030504040204" pitchFamily="34" charset="-120"/>
                <a:ea typeface="微軟正黑體" panose="020B0604030504040204" pitchFamily="34" charset="-120"/>
              </a:rPr>
              <a:t>114</a:t>
            </a:r>
            <a:r>
              <a:rPr lang="zh-TW" altLang="en-US" sz="1100" b="1" dirty="0">
                <a:solidFill>
                  <a:schemeClr val="tx1"/>
                </a:solidFill>
                <a:latin typeface="微軟正黑體" panose="020B0604030504040204" pitchFamily="34" charset="-120"/>
                <a:ea typeface="微軟正黑體" panose="020B0604030504040204" pitchFamily="34" charset="-120"/>
              </a:rPr>
              <a:t>年</a:t>
            </a:r>
            <a:r>
              <a:rPr lang="en-US" altLang="zh-TW" sz="1100" b="1" dirty="0">
                <a:solidFill>
                  <a:schemeClr val="tx1"/>
                </a:solidFill>
                <a:latin typeface="微軟正黑體" panose="020B0604030504040204" pitchFamily="34" charset="-120"/>
                <a:ea typeface="微軟正黑體" panose="020B0604030504040204" pitchFamily="34" charset="-120"/>
              </a:rPr>
              <a:t>6</a:t>
            </a:r>
            <a:r>
              <a:rPr lang="zh-TW" altLang="en-US" sz="1100" b="1" dirty="0">
                <a:solidFill>
                  <a:schemeClr val="tx1"/>
                </a:solidFill>
                <a:latin typeface="微軟正黑體" panose="020B0604030504040204" pitchFamily="34" charset="-120"/>
                <a:ea typeface="微軟正黑體" panose="020B0604030504040204" pitchFamily="34" charset="-120"/>
              </a:rPr>
              <a:t>月</a:t>
            </a:r>
            <a:r>
              <a:rPr lang="en-US" altLang="zh-TW" sz="1100" b="1" dirty="0">
                <a:solidFill>
                  <a:schemeClr val="tx1"/>
                </a:solidFill>
                <a:latin typeface="微軟正黑體" panose="020B0604030504040204" pitchFamily="34" charset="-120"/>
                <a:ea typeface="微軟正黑體" panose="020B0604030504040204" pitchFamily="34" charset="-120"/>
              </a:rPr>
              <a:t>2</a:t>
            </a:r>
            <a:r>
              <a:rPr lang="zh-TW" altLang="en-US" sz="1100" b="1" dirty="0">
                <a:solidFill>
                  <a:schemeClr val="tx1"/>
                </a:solidFill>
                <a:latin typeface="微軟正黑體" panose="020B0604030504040204" pitchFamily="34" charset="-120"/>
                <a:ea typeface="微軟正黑體" panose="020B0604030504040204" pitchFamily="34" charset="-120"/>
              </a:rPr>
              <a:t>日</a:t>
            </a:r>
            <a:endParaRPr lang="en-US" altLang="zh-TW" sz="1100" b="1" dirty="0">
              <a:solidFill>
                <a:schemeClr val="tx1"/>
              </a:solidFill>
              <a:latin typeface="微軟正黑體" panose="020B0604030504040204" pitchFamily="34" charset="-120"/>
              <a:ea typeface="微軟正黑體" panose="020B0604030504040204" pitchFamily="34" charset="-120"/>
            </a:endParaRPr>
          </a:p>
          <a:p>
            <a:r>
              <a:rPr lang="zh-TW" altLang="en-US" sz="1100" b="1" dirty="0">
                <a:solidFill>
                  <a:schemeClr val="tx1"/>
                </a:solidFill>
                <a:latin typeface="微軟正黑體" panose="020B0604030504040204" pitchFamily="34" charset="-120"/>
                <a:ea typeface="微軟正黑體" panose="020B0604030504040204" pitchFamily="34" charset="-120"/>
              </a:rPr>
              <a:t>●資料來源</a:t>
            </a:r>
            <a:r>
              <a:rPr lang="en-US" altLang="zh-TW" sz="1100" b="1" dirty="0">
                <a:solidFill>
                  <a:schemeClr val="tx1"/>
                </a:solidFill>
                <a:latin typeface="微軟正黑體" panose="020B0604030504040204" pitchFamily="34" charset="-120"/>
                <a:ea typeface="微軟正黑體" panose="020B0604030504040204" pitchFamily="34" charset="-120"/>
              </a:rPr>
              <a:t>:</a:t>
            </a:r>
          </a:p>
          <a:p>
            <a:r>
              <a:rPr lang="zh-TW" altLang="en-US" sz="1100" b="1" dirty="0">
                <a:solidFill>
                  <a:schemeClr val="tx1"/>
                </a:solidFill>
                <a:latin typeface="微軟正黑體" panose="020B0604030504040204" pitchFamily="34" charset="-120"/>
                <a:ea typeface="微軟正黑體" panose="020B0604030504040204" pitchFamily="34" charset="-120"/>
              </a:rPr>
              <a:t>研究競爭力系統</a:t>
            </a:r>
          </a:p>
        </p:txBody>
      </p:sp>
      <p:sp>
        <p:nvSpPr>
          <p:cNvPr id="19" name="文字方塊 18">
            <a:extLst>
              <a:ext uri="{FF2B5EF4-FFF2-40B4-BE49-F238E27FC236}">
                <a16:creationId xmlns:a16="http://schemas.microsoft.com/office/drawing/2014/main" id="{90B22841-77E2-0BE1-0D6D-7BE26B71FFF6}"/>
              </a:ext>
            </a:extLst>
          </p:cNvPr>
          <p:cNvSpPr txBox="1"/>
          <p:nvPr/>
        </p:nvSpPr>
        <p:spPr>
          <a:xfrm>
            <a:off x="4079776" y="6196774"/>
            <a:ext cx="6696744" cy="60016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zh-TW" altLang="en-US" sz="1100" b="1" dirty="0">
                <a:solidFill>
                  <a:schemeClr val="tx1"/>
                </a:solidFill>
                <a:latin typeface="微軟正黑體" panose="020B0604030504040204" pitchFamily="34" charset="-120"/>
                <a:ea typeface="微軟正黑體" panose="020B0604030504040204" pitchFamily="34" charset="-120"/>
              </a:rPr>
              <a:t>●統計截至</a:t>
            </a:r>
            <a:r>
              <a:rPr lang="en-US" altLang="zh-TW" sz="1100" b="1" dirty="0">
                <a:solidFill>
                  <a:schemeClr val="tx1"/>
                </a:solidFill>
                <a:latin typeface="微軟正黑體" panose="020B0604030504040204" pitchFamily="34" charset="-120"/>
                <a:ea typeface="微軟正黑體" panose="020B0604030504040204" pitchFamily="34" charset="-120"/>
              </a:rPr>
              <a:t>115</a:t>
            </a:r>
            <a:r>
              <a:rPr lang="zh-TW" altLang="en-US" sz="1100" b="1" dirty="0">
                <a:solidFill>
                  <a:schemeClr val="tx1"/>
                </a:solidFill>
                <a:latin typeface="微軟正黑體" panose="020B0604030504040204" pitchFamily="34" charset="-120"/>
                <a:ea typeface="微軟正黑體" panose="020B0604030504040204" pitchFamily="34" charset="-120"/>
              </a:rPr>
              <a:t>年</a:t>
            </a:r>
            <a:r>
              <a:rPr lang="en-US" altLang="zh-TW" sz="1100" b="1" dirty="0">
                <a:solidFill>
                  <a:schemeClr val="tx1"/>
                </a:solidFill>
                <a:latin typeface="微軟正黑體" panose="020B0604030504040204" pitchFamily="34" charset="-120"/>
                <a:ea typeface="微軟正黑體" panose="020B0604030504040204" pitchFamily="34" charset="-120"/>
              </a:rPr>
              <a:t>5</a:t>
            </a:r>
            <a:r>
              <a:rPr lang="zh-TW" altLang="en-US" sz="1100" b="1" dirty="0">
                <a:solidFill>
                  <a:schemeClr val="tx1"/>
                </a:solidFill>
                <a:latin typeface="微軟正黑體" panose="020B0604030504040204" pitchFamily="34" charset="-120"/>
                <a:ea typeface="微軟正黑體" panose="020B0604030504040204" pitchFamily="34" charset="-120"/>
              </a:rPr>
              <a:t>月</a:t>
            </a:r>
            <a:r>
              <a:rPr lang="en-US" altLang="zh-TW" sz="1100" b="1" dirty="0">
                <a:solidFill>
                  <a:schemeClr val="tx1"/>
                </a:solidFill>
                <a:latin typeface="微軟正黑體" panose="020B0604030504040204" pitchFamily="34" charset="-120"/>
                <a:ea typeface="微軟正黑體" panose="020B0604030504040204" pitchFamily="34" charset="-120"/>
              </a:rPr>
              <a:t>27</a:t>
            </a:r>
            <a:r>
              <a:rPr lang="zh-TW" altLang="en-US" sz="1100" b="1" dirty="0">
                <a:solidFill>
                  <a:schemeClr val="tx1"/>
                </a:solidFill>
                <a:latin typeface="微軟正黑體" panose="020B0604030504040204" pitchFamily="34" charset="-120"/>
                <a:ea typeface="微軟正黑體" panose="020B0604030504040204" pitchFamily="34" charset="-120"/>
              </a:rPr>
              <a:t>日</a:t>
            </a:r>
            <a:endParaRPr lang="en-US" altLang="zh-TW" sz="1100" b="1" dirty="0">
              <a:solidFill>
                <a:schemeClr val="tx1"/>
              </a:solidFill>
              <a:latin typeface="微軟正黑體" panose="020B0604030504040204" pitchFamily="34" charset="-120"/>
              <a:ea typeface="微軟正黑體" panose="020B0604030504040204" pitchFamily="34" charset="-120"/>
            </a:endParaRPr>
          </a:p>
          <a:p>
            <a:r>
              <a:rPr lang="zh-TW" altLang="en-US" sz="1100" b="1" dirty="0">
                <a:solidFill>
                  <a:schemeClr val="tx1"/>
                </a:solidFill>
                <a:latin typeface="微軟正黑體" panose="020B0604030504040204" pitchFamily="34" charset="-120"/>
                <a:ea typeface="微軟正黑體" panose="020B0604030504040204" pitchFamily="34" charset="-120"/>
              </a:rPr>
              <a:t>●匯出日期</a:t>
            </a:r>
            <a:r>
              <a:rPr lang="en-US" altLang="zh-TW" sz="1100" b="1" dirty="0">
                <a:solidFill>
                  <a:schemeClr val="tx1"/>
                </a:solidFill>
                <a:latin typeface="微軟正黑體" panose="020B0604030504040204" pitchFamily="34" charset="-120"/>
                <a:ea typeface="微軟正黑體" panose="020B0604030504040204" pitchFamily="34" charset="-120"/>
              </a:rPr>
              <a:t>115</a:t>
            </a:r>
            <a:r>
              <a:rPr lang="zh-TW" altLang="en-US" sz="1100" b="1" dirty="0">
                <a:solidFill>
                  <a:schemeClr val="tx1"/>
                </a:solidFill>
                <a:latin typeface="微軟正黑體" panose="020B0604030504040204" pitchFamily="34" charset="-120"/>
                <a:ea typeface="微軟正黑體" panose="020B0604030504040204" pitchFamily="34" charset="-120"/>
              </a:rPr>
              <a:t>年</a:t>
            </a:r>
            <a:r>
              <a:rPr lang="en-US" altLang="zh-TW" sz="1100" b="1" dirty="0">
                <a:solidFill>
                  <a:schemeClr val="tx1"/>
                </a:solidFill>
                <a:latin typeface="微軟正黑體" panose="020B0604030504040204" pitchFamily="34" charset="-120"/>
                <a:ea typeface="微軟正黑體" panose="020B0604030504040204" pitchFamily="34" charset="-120"/>
              </a:rPr>
              <a:t>6</a:t>
            </a:r>
            <a:r>
              <a:rPr lang="zh-TW" altLang="en-US" sz="1100" b="1" dirty="0">
                <a:solidFill>
                  <a:schemeClr val="tx1"/>
                </a:solidFill>
                <a:latin typeface="微軟正黑體" panose="020B0604030504040204" pitchFamily="34" charset="-120"/>
                <a:ea typeface="微軟正黑體" panose="020B0604030504040204" pitchFamily="34" charset="-120"/>
              </a:rPr>
              <a:t>月</a:t>
            </a:r>
            <a:r>
              <a:rPr lang="en-US" altLang="zh-TW" sz="1100" b="1" dirty="0">
                <a:solidFill>
                  <a:schemeClr val="tx1"/>
                </a:solidFill>
                <a:latin typeface="微軟正黑體" panose="020B0604030504040204" pitchFamily="34" charset="-120"/>
                <a:ea typeface="微軟正黑體" panose="020B0604030504040204" pitchFamily="34" charset="-120"/>
              </a:rPr>
              <a:t>2</a:t>
            </a:r>
            <a:r>
              <a:rPr lang="zh-TW" altLang="en-US" sz="1100" b="1" dirty="0">
                <a:solidFill>
                  <a:schemeClr val="tx1"/>
                </a:solidFill>
                <a:latin typeface="微軟正黑體" panose="020B0604030504040204" pitchFamily="34" charset="-120"/>
                <a:ea typeface="微軟正黑體" panose="020B0604030504040204" pitchFamily="34" charset="-120"/>
              </a:rPr>
              <a:t>日</a:t>
            </a:r>
            <a:endParaRPr lang="en-US" altLang="zh-TW" sz="1100" b="1" dirty="0">
              <a:solidFill>
                <a:schemeClr val="tx1"/>
              </a:solidFill>
              <a:latin typeface="微軟正黑體" panose="020B0604030504040204" pitchFamily="34" charset="-120"/>
              <a:ea typeface="微軟正黑體" panose="020B0604030504040204" pitchFamily="34" charset="-120"/>
            </a:endParaRPr>
          </a:p>
          <a:p>
            <a:r>
              <a:rPr lang="zh-TW" altLang="en-US" sz="1100" b="1" dirty="0">
                <a:solidFill>
                  <a:schemeClr val="tx1"/>
                </a:solidFill>
                <a:latin typeface="微軟正黑體" panose="020B0604030504040204" pitchFamily="34" charset="-120"/>
                <a:ea typeface="微軟正黑體" panose="020B0604030504040204" pitchFamily="34" charset="-120"/>
              </a:rPr>
              <a:t>●資料來源</a:t>
            </a:r>
            <a:r>
              <a:rPr lang="en-US" altLang="zh-TW" sz="1100" b="1" dirty="0">
                <a:solidFill>
                  <a:schemeClr val="tx1"/>
                </a:solidFill>
                <a:latin typeface="微軟正黑體" panose="020B0604030504040204" pitchFamily="34" charset="-120"/>
                <a:ea typeface="微軟正黑體" panose="020B0604030504040204" pitchFamily="34" charset="-120"/>
              </a:rPr>
              <a:t>: </a:t>
            </a:r>
            <a:r>
              <a:rPr lang="en-US" altLang="zh-TW" sz="1100" b="1" dirty="0" err="1">
                <a:solidFill>
                  <a:schemeClr val="tx1"/>
                </a:solidFill>
                <a:latin typeface="微軟正黑體" panose="020B0604030504040204" pitchFamily="34" charset="-120"/>
                <a:ea typeface="微軟正黑體" panose="020B0604030504040204" pitchFamily="34" charset="-120"/>
              </a:rPr>
              <a:t>Scival</a:t>
            </a:r>
            <a:r>
              <a:rPr lang="zh-TW" altLang="en-US" sz="1100" b="1" dirty="0">
                <a:solidFill>
                  <a:schemeClr val="tx1"/>
                </a:solidFill>
                <a:latin typeface="微軟正黑體" panose="020B0604030504040204" pitchFamily="34" charset="-120"/>
                <a:ea typeface="微軟正黑體" panose="020B0604030504040204" pitchFamily="34" charset="-120"/>
              </a:rPr>
              <a:t>，系統數據更新及其判定標準與教師實際發表情形偶有落差，將請院內教師定期檢視。</a:t>
            </a:r>
            <a:endParaRPr lang="en-US" altLang="zh-TW" sz="11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55497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4BBE-CAF8-53E1-AB89-0766FF8341D9}"/>
            </a:ext>
          </a:extLst>
        </p:cNvPr>
        <p:cNvGrpSpPr/>
        <p:nvPr/>
      </p:nvGrpSpPr>
      <p:grpSpPr>
        <a:xfrm>
          <a:off x="0" y="0"/>
          <a:ext cx="0" cy="0"/>
          <a:chOff x="0" y="0"/>
          <a:chExt cx="0" cy="0"/>
        </a:xfrm>
      </p:grpSpPr>
      <p:grpSp>
        <p:nvGrpSpPr>
          <p:cNvPr id="8" name="群組 7">
            <a:extLst>
              <a:ext uri="{FF2B5EF4-FFF2-40B4-BE49-F238E27FC236}">
                <a16:creationId xmlns:a16="http://schemas.microsoft.com/office/drawing/2014/main" id="{ABCD611F-5953-440C-62E1-38857CBB368D}"/>
              </a:ext>
            </a:extLst>
          </p:cNvPr>
          <p:cNvGrpSpPr/>
          <p:nvPr/>
        </p:nvGrpSpPr>
        <p:grpSpPr>
          <a:xfrm>
            <a:off x="2027" y="0"/>
            <a:ext cx="279061" cy="4617321"/>
            <a:chOff x="9307" y="15227"/>
            <a:chExt cx="279061" cy="4617321"/>
          </a:xfrm>
        </p:grpSpPr>
        <p:sp>
          <p:nvSpPr>
            <p:cNvPr id="9" name="矩形: 剪去單一角落 8">
              <a:extLst>
                <a:ext uri="{FF2B5EF4-FFF2-40B4-BE49-F238E27FC236}">
                  <a16:creationId xmlns:a16="http://schemas.microsoft.com/office/drawing/2014/main" id="{08C35CA4-FE8D-E039-AFDC-55DD7737392A}"/>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67E33D8A-147A-BB78-F033-C3944A023EAF}"/>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A2D089FD-2AC5-DB35-097C-A2CE245A48F3}"/>
                </a:ext>
              </a:extLst>
            </p:cNvPr>
            <p:cNvSpPr/>
            <p:nvPr/>
          </p:nvSpPr>
          <p:spPr>
            <a:xfrm>
              <a:off x="9762" y="943145"/>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7CD7AB3C-8FD2-957F-1BF0-275F94E1B72F}"/>
                </a:ext>
              </a:extLst>
            </p:cNvPr>
            <p:cNvSpPr/>
            <p:nvPr/>
          </p:nvSpPr>
          <p:spPr>
            <a:xfrm>
              <a:off x="19070" y="15227"/>
              <a:ext cx="259080" cy="919162"/>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E94CBAFB-D658-953D-BF3C-681B82B72A40}"/>
                </a:ext>
              </a:extLst>
            </p:cNvPr>
            <p:cNvSpPr/>
            <p:nvPr/>
          </p:nvSpPr>
          <p:spPr>
            <a:xfrm>
              <a:off x="9307" y="1866306"/>
              <a:ext cx="278606" cy="919162"/>
            </a:xfrm>
            <a:prstGeom prst="snip1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4" name="投影片編號版面配置區 13">
            <a:extLst>
              <a:ext uri="{FF2B5EF4-FFF2-40B4-BE49-F238E27FC236}">
                <a16:creationId xmlns:a16="http://schemas.microsoft.com/office/drawing/2014/main" id="{48AC1BFC-D49A-CA4A-9A3B-8774DEFE43FB}"/>
              </a:ext>
            </a:extLst>
          </p:cNvPr>
          <p:cNvSpPr>
            <a:spLocks noGrp="1"/>
          </p:cNvSpPr>
          <p:nvPr>
            <p:ph type="sldNum" sz="quarter" idx="12"/>
          </p:nvPr>
        </p:nvSpPr>
        <p:spPr/>
        <p:txBody>
          <a:bodyPr/>
          <a:lstStyle/>
          <a:p>
            <a:fld id="{F0A7528A-F281-4904-947B-AFAAA046DF2F}" type="slidenum">
              <a:rPr lang="zh-TW" altLang="en-US" smtClean="0"/>
              <a:t>13</a:t>
            </a:fld>
            <a:endParaRPr lang="zh-TW" altLang="en-US"/>
          </a:p>
        </p:txBody>
      </p:sp>
      <p:sp>
        <p:nvSpPr>
          <p:cNvPr id="25" name="標題 1">
            <a:extLst>
              <a:ext uri="{FF2B5EF4-FFF2-40B4-BE49-F238E27FC236}">
                <a16:creationId xmlns:a16="http://schemas.microsoft.com/office/drawing/2014/main" id="{EE69B1C9-BDF5-C7A7-9DDD-E7485ED1730B}"/>
              </a:ext>
            </a:extLst>
          </p:cNvPr>
          <p:cNvSpPr>
            <a:spLocks noGrp="1"/>
          </p:cNvSpPr>
          <p:nvPr>
            <p:ph type="title"/>
          </p:nvPr>
        </p:nvSpPr>
        <p:spPr>
          <a:xfrm>
            <a:off x="2152650" y="209163"/>
            <a:ext cx="7886700" cy="10223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anose="020B0604030504040204" pitchFamily="34" charset="-120"/>
                <a:ea typeface="微軟正黑體" panose="020B0604030504040204" pitchFamily="34" charset="-120"/>
              </a:rPr>
              <a:t>國際交流</a:t>
            </a:r>
          </a:p>
        </p:txBody>
      </p:sp>
      <p:sp>
        <p:nvSpPr>
          <p:cNvPr id="6" name="文字方塊 5">
            <a:extLst>
              <a:ext uri="{FF2B5EF4-FFF2-40B4-BE49-F238E27FC236}">
                <a16:creationId xmlns:a16="http://schemas.microsoft.com/office/drawing/2014/main" id="{5F45B715-ED46-8DB5-3644-E2F63AF53770}"/>
              </a:ext>
            </a:extLst>
          </p:cNvPr>
          <p:cNvSpPr txBox="1"/>
          <p:nvPr/>
        </p:nvSpPr>
        <p:spPr>
          <a:xfrm>
            <a:off x="389524" y="1371316"/>
            <a:ext cx="4422197" cy="400110"/>
          </a:xfrm>
          <a:prstGeom prst="rect">
            <a:avLst/>
          </a:prstGeom>
          <a:noFill/>
        </p:spPr>
        <p:txBody>
          <a:bodyPr wrap="square">
            <a:spAutoFit/>
          </a:bodyPr>
          <a:lstStyle/>
          <a:p>
            <a:pPr algn="just"/>
            <a:r>
              <a:rPr lang="zh-TW" altLang="en-US" sz="2000" b="1" dirty="0">
                <a:solidFill>
                  <a:srgbClr val="000099"/>
                </a:solidFill>
                <a:latin typeface="微軟正黑體" panose="020B0604030504040204" pitchFamily="34" charset="-120"/>
                <a:ea typeface="微軟正黑體" panose="020B0604030504040204" pitchFamily="34" charset="-120"/>
              </a:rPr>
              <a:t>國際學術交流</a:t>
            </a:r>
            <a:endParaRPr lang="en-US" altLang="zh-TW" sz="2000" b="1" dirty="0">
              <a:solidFill>
                <a:srgbClr val="000099"/>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738A6376-53B7-59A9-2217-1609C9B0F635}"/>
              </a:ext>
            </a:extLst>
          </p:cNvPr>
          <p:cNvGrpSpPr/>
          <p:nvPr/>
        </p:nvGrpSpPr>
        <p:grpSpPr>
          <a:xfrm>
            <a:off x="10745356" y="136524"/>
            <a:ext cx="1144270" cy="369838"/>
            <a:chOff x="991490" y="5108279"/>
            <a:chExt cx="1144270" cy="369838"/>
          </a:xfrm>
        </p:grpSpPr>
        <p:pic>
          <p:nvPicPr>
            <p:cNvPr id="3" name="圖片 2">
              <a:extLst>
                <a:ext uri="{FF2B5EF4-FFF2-40B4-BE49-F238E27FC236}">
                  <a16:creationId xmlns:a16="http://schemas.microsoft.com/office/drawing/2014/main" id="{7A4D5E75-78E4-35F1-D334-6A4D5F950F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90" y="5108279"/>
              <a:ext cx="369838" cy="369838"/>
            </a:xfrm>
            <a:prstGeom prst="rect">
              <a:avLst/>
            </a:prstGeom>
          </p:spPr>
        </p:pic>
        <p:sp>
          <p:nvSpPr>
            <p:cNvPr id="4" name="文字方塊 3">
              <a:extLst>
                <a:ext uri="{FF2B5EF4-FFF2-40B4-BE49-F238E27FC236}">
                  <a16:creationId xmlns:a16="http://schemas.microsoft.com/office/drawing/2014/main" id="{A7D1669D-D3CF-4F71-5C00-00D3BA9A2AE5}"/>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7" name="群組 6">
            <a:extLst>
              <a:ext uri="{FF2B5EF4-FFF2-40B4-BE49-F238E27FC236}">
                <a16:creationId xmlns:a16="http://schemas.microsoft.com/office/drawing/2014/main" id="{34799769-66C2-BFE3-5A42-9782AD2D81CC}"/>
              </a:ext>
            </a:extLst>
          </p:cNvPr>
          <p:cNvGrpSpPr/>
          <p:nvPr/>
        </p:nvGrpSpPr>
        <p:grpSpPr>
          <a:xfrm>
            <a:off x="10749875" y="611915"/>
            <a:ext cx="1220933" cy="430887"/>
            <a:chOff x="7311507" y="3334337"/>
            <a:chExt cx="1220933" cy="430887"/>
          </a:xfrm>
        </p:grpSpPr>
        <p:pic>
          <p:nvPicPr>
            <p:cNvPr id="22" name="內容版面配置區 3">
              <a:extLst>
                <a:ext uri="{FF2B5EF4-FFF2-40B4-BE49-F238E27FC236}">
                  <a16:creationId xmlns:a16="http://schemas.microsoft.com/office/drawing/2014/main" id="{03DBECC1-281B-FFB9-DD35-CC7F5D397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11507" y="3373637"/>
              <a:ext cx="369838" cy="36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字方塊 22">
              <a:extLst>
                <a:ext uri="{FF2B5EF4-FFF2-40B4-BE49-F238E27FC236}">
                  <a16:creationId xmlns:a16="http://schemas.microsoft.com/office/drawing/2014/main" id="{F8653E2F-AEA8-AA6E-2FA2-0B32C8C8DF6A}"/>
                </a:ext>
              </a:extLst>
            </p:cNvPr>
            <p:cNvSpPr txBox="1"/>
            <p:nvPr/>
          </p:nvSpPr>
          <p:spPr>
            <a:xfrm>
              <a:off x="7668344" y="3334337"/>
              <a:ext cx="864096" cy="430887"/>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全球夥伴關係</a:t>
              </a:r>
            </a:p>
          </p:txBody>
        </p:sp>
      </p:grpSp>
      <p:sp>
        <p:nvSpPr>
          <p:cNvPr id="24" name="文字方塊 23">
            <a:extLst>
              <a:ext uri="{FF2B5EF4-FFF2-40B4-BE49-F238E27FC236}">
                <a16:creationId xmlns:a16="http://schemas.microsoft.com/office/drawing/2014/main" id="{7C035EFF-0681-B67A-632E-AF612D612052}"/>
              </a:ext>
            </a:extLst>
          </p:cNvPr>
          <p:cNvSpPr txBox="1"/>
          <p:nvPr/>
        </p:nvSpPr>
        <p:spPr>
          <a:xfrm>
            <a:off x="551578" y="1702899"/>
            <a:ext cx="5108285" cy="1077218"/>
          </a:xfrm>
          <a:prstGeom prst="rect">
            <a:avLst/>
          </a:prstGeom>
          <a:noFill/>
        </p:spPr>
        <p:txBody>
          <a:bodyPr wrap="square">
            <a:spAutoFit/>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24</a:t>
            </a:r>
            <a:r>
              <a:rPr lang="zh-TW" altLang="en-US" sz="1600" b="1" dirty="0">
                <a:latin typeface="微軟正黑體" panose="020B0604030504040204" pitchFamily="34" charset="-120"/>
                <a:ea typeface="微軟正黑體" panose="020B0604030504040204" pitchFamily="34" charset="-120"/>
              </a:rPr>
              <a:t>日</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29</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algn="just"/>
            <a:r>
              <a:rPr lang="zh-TW" altLang="en-US" sz="1600" b="1" dirty="0">
                <a:latin typeface="微軟正黑體" panose="020B0604030504040204" pitchFamily="34" charset="-120"/>
                <a:ea typeface="微軟正黑體" panose="020B0604030504040204" pitchFamily="34" charset="-120"/>
              </a:rPr>
              <a:t>內容：管理學院郭乃文院長帶領醫管系碩士班學生赴日本進行移地教學，將參訪神戶大學醫學部附屬醫院，並拜訪日本經營株式會社、參訪其管理之長照機構。</a:t>
            </a:r>
            <a:endParaRPr lang="en-US" altLang="zh-TW" sz="1600" b="1" dirty="0">
              <a:latin typeface="微軟正黑體" panose="020B0604030504040204" pitchFamily="34" charset="-120"/>
              <a:ea typeface="微軟正黑體" panose="020B0604030504040204" pitchFamily="34" charset="-120"/>
            </a:endParaRPr>
          </a:p>
        </p:txBody>
      </p:sp>
      <p:pic>
        <p:nvPicPr>
          <p:cNvPr id="26" name="圖片 25">
            <a:extLst>
              <a:ext uri="{FF2B5EF4-FFF2-40B4-BE49-F238E27FC236}">
                <a16:creationId xmlns:a16="http://schemas.microsoft.com/office/drawing/2014/main" id="{EC4DD31C-6242-C1FC-D377-0AAC4AE5083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862115" y="1692529"/>
            <a:ext cx="1905000" cy="697676"/>
          </a:xfrm>
          <a:prstGeom prst="rect">
            <a:avLst/>
          </a:prstGeom>
        </p:spPr>
      </p:pic>
      <p:pic>
        <p:nvPicPr>
          <p:cNvPr id="27" name="圖片 26">
            <a:extLst>
              <a:ext uri="{FF2B5EF4-FFF2-40B4-BE49-F238E27FC236}">
                <a16:creationId xmlns:a16="http://schemas.microsoft.com/office/drawing/2014/main" id="{324F559B-91B9-48A3-4FB8-C64144E2711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26262" y="1651281"/>
            <a:ext cx="1008215" cy="906118"/>
          </a:xfrm>
          <a:prstGeom prst="rect">
            <a:avLst/>
          </a:prstGeom>
        </p:spPr>
      </p:pic>
      <p:pic>
        <p:nvPicPr>
          <p:cNvPr id="28" name="圖片 27">
            <a:extLst>
              <a:ext uri="{FF2B5EF4-FFF2-40B4-BE49-F238E27FC236}">
                <a16:creationId xmlns:a16="http://schemas.microsoft.com/office/drawing/2014/main" id="{E7F3F170-54DE-44D8-6CDF-C99761B2BA1D}"/>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516496" y="1522017"/>
            <a:ext cx="1306969" cy="1077218"/>
          </a:xfrm>
          <a:prstGeom prst="rect">
            <a:avLst/>
          </a:prstGeom>
        </p:spPr>
      </p:pic>
    </p:spTree>
    <p:extLst>
      <p:ext uri="{BB962C8B-B14F-4D97-AF65-F5344CB8AC3E}">
        <p14:creationId xmlns:p14="http://schemas.microsoft.com/office/powerpoint/2010/main" val="266825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B8C5B-35AE-568D-0A3B-1824A63FDD9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5395277-0D29-54BE-62F0-29D16A8823E5}"/>
              </a:ext>
            </a:extLst>
          </p:cNvPr>
          <p:cNvSpPr>
            <a:spLocks noGrp="1"/>
          </p:cNvSpPr>
          <p:nvPr>
            <p:ph type="title"/>
          </p:nvPr>
        </p:nvSpPr>
        <p:spPr>
          <a:xfrm>
            <a:off x="2152650" y="174398"/>
            <a:ext cx="7886700" cy="10223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sz="4400" b="1" dirty="0">
                <a:solidFill>
                  <a:srgbClr val="0000CC"/>
                </a:solidFill>
                <a:latin typeface="微軟正黑體" panose="020B0604030504040204" pitchFamily="34" charset="-120"/>
                <a:ea typeface="微軟正黑體" panose="020B0604030504040204" pitchFamily="34" charset="-120"/>
              </a:rPr>
              <a:t>重點</a:t>
            </a:r>
            <a:r>
              <a:rPr lang="zh-TW" altLang="en-US" b="1" dirty="0">
                <a:solidFill>
                  <a:srgbClr val="0000CC"/>
                </a:solidFill>
                <a:latin typeface="微軟正黑體" panose="020B0604030504040204" pitchFamily="34" charset="-120"/>
                <a:ea typeface="微軟正黑體" panose="020B0604030504040204" pitchFamily="34" charset="-120"/>
              </a:rPr>
              <a:t>行政工作</a:t>
            </a:r>
            <a:endParaRPr lang="zh-TW" altLang="en-US" b="1" dirty="0">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189854AA-267B-4C69-23DB-640C53158A7C}"/>
              </a:ext>
            </a:extLst>
          </p:cNvPr>
          <p:cNvGrpSpPr/>
          <p:nvPr/>
        </p:nvGrpSpPr>
        <p:grpSpPr>
          <a:xfrm>
            <a:off x="2027" y="0"/>
            <a:ext cx="279061" cy="4617321"/>
            <a:chOff x="9307" y="15227"/>
            <a:chExt cx="279061" cy="4617321"/>
          </a:xfrm>
        </p:grpSpPr>
        <p:sp>
          <p:nvSpPr>
            <p:cNvPr id="9" name="矩形: 剪去單一角落 8">
              <a:extLst>
                <a:ext uri="{FF2B5EF4-FFF2-40B4-BE49-F238E27FC236}">
                  <a16:creationId xmlns:a16="http://schemas.microsoft.com/office/drawing/2014/main" id="{34FF954B-44C3-89BA-B53E-521554494F72}"/>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DF1A9FC9-47F1-F61D-80F6-B935D2167477}"/>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2E072135-03F1-BEAA-E4E9-21E40F615427}"/>
                </a:ext>
              </a:extLst>
            </p:cNvPr>
            <p:cNvSpPr/>
            <p:nvPr/>
          </p:nvSpPr>
          <p:spPr>
            <a:xfrm>
              <a:off x="9762" y="943145"/>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2FFB058C-6382-2B48-F399-D8EC6E32DCCE}"/>
                </a:ext>
              </a:extLst>
            </p:cNvPr>
            <p:cNvSpPr/>
            <p:nvPr/>
          </p:nvSpPr>
          <p:spPr>
            <a:xfrm>
              <a:off x="19070" y="15227"/>
              <a:ext cx="259080" cy="919162"/>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63338031-DFE1-90A9-50A9-E1DCA6DD3DA5}"/>
                </a:ext>
              </a:extLst>
            </p:cNvPr>
            <p:cNvSpPr/>
            <p:nvPr/>
          </p:nvSpPr>
          <p:spPr>
            <a:xfrm>
              <a:off x="9307" y="1866306"/>
              <a:ext cx="278606" cy="919162"/>
            </a:xfrm>
            <a:prstGeom prst="snip1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4" name="投影片編號版面配置區 13">
            <a:extLst>
              <a:ext uri="{FF2B5EF4-FFF2-40B4-BE49-F238E27FC236}">
                <a16:creationId xmlns:a16="http://schemas.microsoft.com/office/drawing/2014/main" id="{B5272059-8FAC-3FC1-EEE6-0FD588F313B7}"/>
              </a:ext>
            </a:extLst>
          </p:cNvPr>
          <p:cNvSpPr>
            <a:spLocks noGrp="1"/>
          </p:cNvSpPr>
          <p:nvPr>
            <p:ph type="sldNum" sz="quarter" idx="12"/>
          </p:nvPr>
        </p:nvSpPr>
        <p:spPr/>
        <p:txBody>
          <a:bodyPr/>
          <a:lstStyle/>
          <a:p>
            <a:fld id="{F0A7528A-F281-4904-947B-AFAAA046DF2F}" type="slidenum">
              <a:rPr lang="zh-TW" altLang="en-US" smtClean="0"/>
              <a:t>14</a:t>
            </a:fld>
            <a:endParaRPr lang="zh-TW" altLang="en-US"/>
          </a:p>
        </p:txBody>
      </p:sp>
      <p:grpSp>
        <p:nvGrpSpPr>
          <p:cNvPr id="32" name="群組 31">
            <a:extLst>
              <a:ext uri="{FF2B5EF4-FFF2-40B4-BE49-F238E27FC236}">
                <a16:creationId xmlns:a16="http://schemas.microsoft.com/office/drawing/2014/main" id="{B62B0D56-7C62-7C47-6B0F-6338C5EBAD3B}"/>
              </a:ext>
            </a:extLst>
          </p:cNvPr>
          <p:cNvGrpSpPr/>
          <p:nvPr/>
        </p:nvGrpSpPr>
        <p:grpSpPr>
          <a:xfrm>
            <a:off x="10745356" y="136524"/>
            <a:ext cx="1144270" cy="369838"/>
            <a:chOff x="991490" y="5108279"/>
            <a:chExt cx="1144270" cy="369838"/>
          </a:xfrm>
        </p:grpSpPr>
        <p:pic>
          <p:nvPicPr>
            <p:cNvPr id="33" name="圖片 32">
              <a:extLst>
                <a:ext uri="{FF2B5EF4-FFF2-40B4-BE49-F238E27FC236}">
                  <a16:creationId xmlns:a16="http://schemas.microsoft.com/office/drawing/2014/main" id="{5C43CE4E-9960-3397-F5BF-97E5918B1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490" y="5108279"/>
              <a:ext cx="369838" cy="369838"/>
            </a:xfrm>
            <a:prstGeom prst="rect">
              <a:avLst/>
            </a:prstGeom>
          </p:spPr>
        </p:pic>
        <p:sp>
          <p:nvSpPr>
            <p:cNvPr id="34" name="文字方塊 33">
              <a:extLst>
                <a:ext uri="{FF2B5EF4-FFF2-40B4-BE49-F238E27FC236}">
                  <a16:creationId xmlns:a16="http://schemas.microsoft.com/office/drawing/2014/main" id="{4C8188A7-675A-AD8B-D685-5BF96FE93444}"/>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36" name="群組 35">
            <a:extLst>
              <a:ext uri="{FF2B5EF4-FFF2-40B4-BE49-F238E27FC236}">
                <a16:creationId xmlns:a16="http://schemas.microsoft.com/office/drawing/2014/main" id="{74F511C0-7B7E-DD93-4187-730B6295C089}"/>
              </a:ext>
            </a:extLst>
          </p:cNvPr>
          <p:cNvGrpSpPr/>
          <p:nvPr/>
        </p:nvGrpSpPr>
        <p:grpSpPr>
          <a:xfrm>
            <a:off x="10749875" y="611915"/>
            <a:ext cx="1220933" cy="430887"/>
            <a:chOff x="7311507" y="3334337"/>
            <a:chExt cx="1220933" cy="430887"/>
          </a:xfrm>
        </p:grpSpPr>
        <p:pic>
          <p:nvPicPr>
            <p:cNvPr id="37" name="內容版面配置區 3">
              <a:extLst>
                <a:ext uri="{FF2B5EF4-FFF2-40B4-BE49-F238E27FC236}">
                  <a16:creationId xmlns:a16="http://schemas.microsoft.com/office/drawing/2014/main" id="{5DD85963-6106-5D9F-BE19-51B383331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11507" y="3373637"/>
              <a:ext cx="369838" cy="36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文字方塊 37">
              <a:extLst>
                <a:ext uri="{FF2B5EF4-FFF2-40B4-BE49-F238E27FC236}">
                  <a16:creationId xmlns:a16="http://schemas.microsoft.com/office/drawing/2014/main" id="{10EEBE10-B10B-2CBD-07CF-02E05A4F931F}"/>
                </a:ext>
              </a:extLst>
            </p:cNvPr>
            <p:cNvSpPr txBox="1"/>
            <p:nvPr/>
          </p:nvSpPr>
          <p:spPr>
            <a:xfrm>
              <a:off x="7668344" y="3334337"/>
              <a:ext cx="864096" cy="430887"/>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全球夥伴關係</a:t>
              </a:r>
            </a:p>
          </p:txBody>
        </p:sp>
      </p:grpSp>
      <p:grpSp>
        <p:nvGrpSpPr>
          <p:cNvPr id="3" name="群組 2">
            <a:extLst>
              <a:ext uri="{FF2B5EF4-FFF2-40B4-BE49-F238E27FC236}">
                <a16:creationId xmlns:a16="http://schemas.microsoft.com/office/drawing/2014/main" id="{610FD58A-87B6-18B7-7FDE-54BB742B77C9}"/>
              </a:ext>
            </a:extLst>
          </p:cNvPr>
          <p:cNvGrpSpPr/>
          <p:nvPr/>
        </p:nvGrpSpPr>
        <p:grpSpPr>
          <a:xfrm>
            <a:off x="550612" y="1268760"/>
            <a:ext cx="4422197" cy="1414015"/>
            <a:chOff x="550612" y="1268760"/>
            <a:chExt cx="4422197" cy="1414015"/>
          </a:xfrm>
        </p:grpSpPr>
        <p:sp>
          <p:nvSpPr>
            <p:cNvPr id="6" name="文字方塊 5">
              <a:extLst>
                <a:ext uri="{FF2B5EF4-FFF2-40B4-BE49-F238E27FC236}">
                  <a16:creationId xmlns:a16="http://schemas.microsoft.com/office/drawing/2014/main" id="{834D7E74-D63B-B144-BA37-3335C8A08CA4}"/>
                </a:ext>
              </a:extLst>
            </p:cNvPr>
            <p:cNvSpPr txBox="1"/>
            <p:nvPr/>
          </p:nvSpPr>
          <p:spPr>
            <a:xfrm>
              <a:off x="554387" y="1630307"/>
              <a:ext cx="3237357" cy="1052468"/>
            </a:xfrm>
            <a:prstGeom prst="rect">
              <a:avLst/>
            </a:prstGeom>
            <a:noFill/>
          </p:spPr>
          <p:txBody>
            <a:bodyPr wrap="square">
              <a:spAutoFit/>
            </a:bodyPr>
            <a:lstStyle/>
            <a:p>
              <a:pPr algn="just"/>
              <a:r>
                <a:rPr lang="zh-TW" altLang="en-US" b="1" dirty="0">
                  <a:latin typeface="微軟正黑體" panose="020B0604030504040204" pitchFamily="34" charset="-120"/>
                  <a:ea typeface="微軟正黑體" panose="020B0604030504040204" pitchFamily="34" charset="-120"/>
                </a:rPr>
                <a:t>時間：</a:t>
              </a:r>
              <a:r>
                <a:rPr lang="en-US" altLang="zh-TW" b="1" dirty="0">
                  <a:latin typeface="微軟正黑體" panose="020B0604030504040204" pitchFamily="34" charset="-120"/>
                  <a:ea typeface="微軟正黑體" panose="020B0604030504040204" pitchFamily="34" charset="-120"/>
                </a:rPr>
                <a:t>115</a:t>
              </a:r>
              <a:r>
                <a:rPr lang="zh-TW" altLang="en-US" b="1" dirty="0">
                  <a:latin typeface="微軟正黑體" panose="020B0604030504040204" pitchFamily="34" charset="-120"/>
                  <a:ea typeface="微軟正黑體" panose="020B0604030504040204" pitchFamily="34" charset="-120"/>
                </a:rPr>
                <a:t>年</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月</a:t>
              </a:r>
              <a:endParaRPr lang="en-US" altLang="zh-TW" b="1" dirty="0">
                <a:latin typeface="微軟正黑體" panose="020B0604030504040204" pitchFamily="34" charset="-120"/>
                <a:ea typeface="微軟正黑體" panose="020B0604030504040204" pitchFamily="34" charset="-120"/>
              </a:endParaRPr>
            </a:p>
            <a:p>
              <a:pPr lvl="0" fontAlgn="auto">
                <a:lnSpc>
                  <a:spcPct val="130000"/>
                </a:lnSpc>
                <a:spcBef>
                  <a:spcPts val="0"/>
                </a:spcBef>
                <a:spcAft>
                  <a:spcPts val="0"/>
                </a:spcAft>
                <a:defRPr/>
              </a:pPr>
              <a:r>
                <a:rPr lang="zh-TW" altLang="en-US" b="1" dirty="0">
                  <a:latin typeface="微軟正黑體" panose="020B0604030504040204" pitchFamily="34" charset="-120"/>
                  <a:ea typeface="微軟正黑體" panose="020B0604030504040204" pitchFamily="34" charset="-120"/>
                </a:rPr>
                <a:t>內容：管理學院</a:t>
              </a:r>
              <a:r>
                <a:rPr lang="en-US" altLang="zh-TW" b="1" dirty="0">
                  <a:latin typeface="微軟正黑體" panose="020B0604030504040204" pitchFamily="34" charset="-120"/>
                  <a:ea typeface="微軟正黑體" panose="020B0604030504040204" pitchFamily="34" charset="-120"/>
                </a:rPr>
                <a:t>114-115</a:t>
              </a:r>
              <a:r>
                <a:rPr lang="zh-TW" altLang="en-US" b="1" dirty="0">
                  <a:latin typeface="微軟正黑體" panose="020B0604030504040204" pitchFamily="34" charset="-120"/>
                  <a:ea typeface="微軟正黑體" panose="020B0604030504040204" pitchFamily="34" charset="-120"/>
                </a:rPr>
                <a:t>年</a:t>
              </a:r>
              <a:r>
                <a:rPr lang="en-US" altLang="zh-TW" b="1" dirty="0">
                  <a:latin typeface="微軟正黑體" panose="020B0604030504040204" pitchFamily="34" charset="-120"/>
                  <a:ea typeface="微軟正黑體" panose="020B0604030504040204" pitchFamily="34" charset="-120"/>
                </a:rPr>
                <a:t>TEEP</a:t>
              </a:r>
              <a:r>
                <a:rPr lang="zh-TW" altLang="en-US" b="1" dirty="0">
                  <a:latin typeface="微軟正黑體" panose="020B0604030504040204" pitchFamily="34" charset="-120"/>
                  <a:ea typeface="微軟正黑體" panose="020B0604030504040204" pitchFamily="34" charset="-120"/>
                </a:rPr>
                <a:t>計畫目前共招收</a:t>
              </a:r>
              <a:r>
                <a:rPr lang="en-US" altLang="zh-TW" b="1" dirty="0">
                  <a:latin typeface="微軟正黑體" panose="020B0604030504040204" pitchFamily="34" charset="-120"/>
                  <a:ea typeface="微軟正黑體" panose="020B0604030504040204" pitchFamily="34" charset="-120"/>
                </a:rPr>
                <a:t>6</a:t>
              </a:r>
              <a:r>
                <a:rPr lang="zh-TW" altLang="en-US" b="1" dirty="0">
                  <a:latin typeface="微軟正黑體" panose="020B0604030504040204" pitchFamily="34" charset="-120"/>
                  <a:ea typeface="微軟正黑體" panose="020B0604030504040204" pitchFamily="34" charset="-120"/>
                </a:rPr>
                <a:t>名學生</a:t>
              </a:r>
            </a:p>
          </p:txBody>
        </p:sp>
        <p:sp>
          <p:nvSpPr>
            <p:cNvPr id="20" name="文字方塊 19">
              <a:extLst>
                <a:ext uri="{FF2B5EF4-FFF2-40B4-BE49-F238E27FC236}">
                  <a16:creationId xmlns:a16="http://schemas.microsoft.com/office/drawing/2014/main" id="{C60873A8-B082-F506-FDE2-8BFC4C996388}"/>
                </a:ext>
              </a:extLst>
            </p:cNvPr>
            <p:cNvSpPr txBox="1"/>
            <p:nvPr/>
          </p:nvSpPr>
          <p:spPr>
            <a:xfrm>
              <a:off x="550612" y="1268760"/>
              <a:ext cx="4422197" cy="400110"/>
            </a:xfrm>
            <a:prstGeom prst="rect">
              <a:avLst/>
            </a:prstGeom>
            <a:noFill/>
          </p:spPr>
          <p:txBody>
            <a:bodyPr wrap="square">
              <a:spAutoFit/>
            </a:bodyPr>
            <a:lstStyle/>
            <a:p>
              <a:pPr algn="just"/>
              <a:r>
                <a:rPr lang="en-US" altLang="zh-TW" sz="2000" b="1" dirty="0">
                  <a:solidFill>
                    <a:srgbClr val="000099"/>
                  </a:solidFill>
                  <a:latin typeface="微軟正黑體" panose="020B0604030504040204" pitchFamily="34" charset="-120"/>
                  <a:ea typeface="微軟正黑體" panose="020B0604030504040204" pitchFamily="34" charset="-120"/>
                </a:rPr>
                <a:t>TEEP</a:t>
              </a:r>
              <a:r>
                <a:rPr lang="zh-TW" altLang="en-US" sz="2000" b="1" dirty="0">
                  <a:solidFill>
                    <a:srgbClr val="000099"/>
                  </a:solidFill>
                  <a:latin typeface="微軟正黑體" panose="020B0604030504040204" pitchFamily="34" charset="-120"/>
                  <a:ea typeface="微軟正黑體" panose="020B0604030504040204" pitchFamily="34" charset="-120"/>
                </a:rPr>
                <a:t>招生計畫</a:t>
              </a:r>
              <a:endParaRPr lang="en-US" altLang="zh-TW" sz="2000" b="1" dirty="0">
                <a:solidFill>
                  <a:srgbClr val="000099"/>
                </a:solidFill>
                <a:latin typeface="微軟正黑體" panose="020B0604030504040204" pitchFamily="34" charset="-120"/>
                <a:ea typeface="微軟正黑體" panose="020B0604030504040204" pitchFamily="34" charset="-120"/>
              </a:endParaRPr>
            </a:p>
          </p:txBody>
        </p:sp>
      </p:grpSp>
      <p:sp>
        <p:nvSpPr>
          <p:cNvPr id="23" name="標題 1">
            <a:extLst>
              <a:ext uri="{FF2B5EF4-FFF2-40B4-BE49-F238E27FC236}">
                <a16:creationId xmlns:a16="http://schemas.microsoft.com/office/drawing/2014/main" id="{B7BE257E-5F56-84B9-BA7D-1C60910EB9FF}"/>
              </a:ext>
            </a:extLst>
          </p:cNvPr>
          <p:cNvSpPr txBox="1">
            <a:spLocks/>
          </p:cNvSpPr>
          <p:nvPr/>
        </p:nvSpPr>
        <p:spPr bwMode="auto">
          <a:xfrm>
            <a:off x="550612" y="3573016"/>
            <a:ext cx="3940473" cy="49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gn="l"/>
            <a:r>
              <a:rPr kumimoji="0" lang="zh-TW" altLang="en-US" sz="2000" b="1" dirty="0">
                <a:solidFill>
                  <a:srgbClr val="000099"/>
                </a:solidFill>
                <a:latin typeface="微軟正黑體" panose="020B0604030504040204" pitchFamily="34" charset="-120"/>
                <a:ea typeface="微軟正黑體" panose="020B0604030504040204" pitchFamily="34" charset="-120"/>
              </a:rPr>
              <a:t>院</a:t>
            </a:r>
            <a:r>
              <a:rPr kumimoji="0" lang="en-US" altLang="zh-TW" sz="2000" b="1" dirty="0">
                <a:solidFill>
                  <a:srgbClr val="000099"/>
                </a:solidFill>
                <a:latin typeface="微軟正黑體" panose="020B0604030504040204" pitchFamily="34" charset="-120"/>
                <a:ea typeface="微軟正黑體" panose="020B0604030504040204" pitchFamily="34" charset="-120"/>
              </a:rPr>
              <a:t>/</a:t>
            </a:r>
            <a:r>
              <a:rPr kumimoji="0" lang="zh-TW" altLang="en-US" sz="2000" b="1" dirty="0">
                <a:solidFill>
                  <a:srgbClr val="000099"/>
                </a:solidFill>
                <a:latin typeface="微軟正黑體" panose="020B0604030504040204" pitchFamily="34" charset="-120"/>
                <a:ea typeface="微軟正黑體" panose="020B0604030504040204" pitchFamily="34" charset="-120"/>
              </a:rPr>
              <a:t>系級會議</a:t>
            </a:r>
          </a:p>
        </p:txBody>
      </p:sp>
      <p:graphicFrame>
        <p:nvGraphicFramePr>
          <p:cNvPr id="35" name="表格 34">
            <a:extLst>
              <a:ext uri="{FF2B5EF4-FFF2-40B4-BE49-F238E27FC236}">
                <a16:creationId xmlns:a16="http://schemas.microsoft.com/office/drawing/2014/main" id="{2A0F0D5C-E733-3B3A-D054-DAF8715A3267}"/>
              </a:ext>
            </a:extLst>
          </p:cNvPr>
          <p:cNvGraphicFramePr>
            <a:graphicFrameLocks noGrp="1"/>
          </p:cNvGraphicFramePr>
          <p:nvPr>
            <p:extLst>
              <p:ext uri="{D42A27DB-BD31-4B8C-83A1-F6EECF244321}">
                <p14:modId xmlns:p14="http://schemas.microsoft.com/office/powerpoint/2010/main" val="2357241921"/>
              </p:ext>
            </p:extLst>
          </p:nvPr>
        </p:nvGraphicFramePr>
        <p:xfrm>
          <a:off x="2599331" y="3940402"/>
          <a:ext cx="7419440" cy="2743200"/>
        </p:xfrm>
        <a:graphic>
          <a:graphicData uri="http://schemas.openxmlformats.org/drawingml/2006/table">
            <a:tbl>
              <a:tblPr firstRow="1" bandRow="1">
                <a:tableStyleId>{46F890A9-2807-4EBB-B81D-B2AA78EC7F39}</a:tableStyleId>
              </a:tblPr>
              <a:tblGrid>
                <a:gridCol w="1743749">
                  <a:extLst>
                    <a:ext uri="{9D8B030D-6E8A-4147-A177-3AD203B41FA5}">
                      <a16:colId xmlns:a16="http://schemas.microsoft.com/office/drawing/2014/main" val="3371346511"/>
                    </a:ext>
                  </a:extLst>
                </a:gridCol>
                <a:gridCol w="1643243">
                  <a:extLst>
                    <a:ext uri="{9D8B030D-6E8A-4147-A177-3AD203B41FA5}">
                      <a16:colId xmlns:a16="http://schemas.microsoft.com/office/drawing/2014/main" val="3551528504"/>
                    </a:ext>
                  </a:extLst>
                </a:gridCol>
                <a:gridCol w="4032448">
                  <a:extLst>
                    <a:ext uri="{9D8B030D-6E8A-4147-A177-3AD203B41FA5}">
                      <a16:colId xmlns:a16="http://schemas.microsoft.com/office/drawing/2014/main" val="1536925301"/>
                    </a:ext>
                  </a:extLst>
                </a:gridCol>
              </a:tblGrid>
              <a:tr h="224025">
                <a:tc>
                  <a:txBody>
                    <a:bodyPr/>
                    <a:lstStyle/>
                    <a:p>
                      <a:pPr algn="ctr"/>
                      <a:r>
                        <a:rPr lang="zh-TW" altLang="en-US" sz="1400" b="1" dirty="0">
                          <a:latin typeface="微軟正黑體" panose="020B0604030504040204" pitchFamily="34" charset="-120"/>
                          <a:ea typeface="微軟正黑體" panose="020B0604030504040204" pitchFamily="34" charset="-120"/>
                        </a:rPr>
                        <a:t>日期</a:t>
                      </a:r>
                    </a:p>
                  </a:txBody>
                  <a:tcPr anchor="ctr"/>
                </a:tc>
                <a:tc>
                  <a:txBody>
                    <a:bodyPr/>
                    <a:lstStyle/>
                    <a:p>
                      <a:pPr algn="ctr"/>
                      <a:r>
                        <a:rPr lang="zh-TW" altLang="en-US" sz="1400" b="1" dirty="0">
                          <a:latin typeface="微軟正黑體" panose="020B0604030504040204" pitchFamily="34" charset="-120"/>
                          <a:ea typeface="微軟正黑體" panose="020B0604030504040204" pitchFamily="34" charset="-120"/>
                        </a:rPr>
                        <a:t>單位</a:t>
                      </a:r>
                    </a:p>
                  </a:txBody>
                  <a:tcPr anchor="ctr"/>
                </a:tc>
                <a:tc>
                  <a:txBody>
                    <a:bodyPr/>
                    <a:lstStyle/>
                    <a:p>
                      <a:pPr algn="ctr"/>
                      <a:r>
                        <a:rPr lang="zh-TW" altLang="en-US" sz="1400" b="1" dirty="0">
                          <a:latin typeface="微軟正黑體" panose="020B0604030504040204" pitchFamily="34" charset="-120"/>
                          <a:ea typeface="微軟正黑體" panose="020B0604030504040204" pitchFamily="34" charset="-120"/>
                        </a:rPr>
                        <a:t>會議</a:t>
                      </a:r>
                    </a:p>
                  </a:txBody>
                  <a:tcPr anchor="ctr"/>
                </a:tc>
                <a:extLst>
                  <a:ext uri="{0D108BD9-81ED-4DB2-BD59-A6C34878D82A}">
                    <a16:rowId xmlns:a16="http://schemas.microsoft.com/office/drawing/2014/main" val="2343671701"/>
                  </a:ext>
                </a:extLst>
              </a:tr>
              <a:tr h="224025">
                <a:tc>
                  <a:txBody>
                    <a:bodyPr/>
                    <a:lstStyle/>
                    <a:p>
                      <a:r>
                        <a:rPr lang="en-US" altLang="zh-TW" sz="1400" b="1" dirty="0">
                          <a:latin typeface="微軟正黑體" panose="020B0604030504040204" pitchFamily="34" charset="-120"/>
                          <a:ea typeface="微軟正黑體" panose="020B0604030504040204" pitchFamily="34" charset="-120"/>
                        </a:rPr>
                        <a:t>115</a:t>
                      </a:r>
                      <a:r>
                        <a:rPr lang="zh-TW" altLang="en-US" sz="1400" b="1" dirty="0">
                          <a:latin typeface="微軟正黑體" panose="020B0604030504040204" pitchFamily="34" charset="-120"/>
                          <a:ea typeface="微軟正黑體" panose="020B0604030504040204" pitchFamily="34" charset="-120"/>
                        </a:rPr>
                        <a:t>年</a:t>
                      </a:r>
                      <a:r>
                        <a:rPr lang="en-US" altLang="zh-TW" sz="1400" b="1" dirty="0">
                          <a:latin typeface="微軟正黑體" panose="020B0604030504040204" pitchFamily="34" charset="-120"/>
                          <a:ea typeface="微軟正黑體" panose="020B0604030504040204" pitchFamily="34" charset="-120"/>
                        </a:rPr>
                        <a:t>3</a:t>
                      </a:r>
                      <a:r>
                        <a:rPr lang="zh-TW" altLang="en-US" sz="1400" b="1" dirty="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30</a:t>
                      </a:r>
                      <a:r>
                        <a:rPr lang="zh-TW" altLang="en-US" sz="1400" b="1" dirty="0">
                          <a:latin typeface="微軟正黑體" panose="020B0604030504040204" pitchFamily="34" charset="-120"/>
                          <a:ea typeface="微軟正黑體" panose="020B0604030504040204" pitchFamily="34" charset="-120"/>
                        </a:rPr>
                        <a:t>日</a:t>
                      </a: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醫務管理學系</a:t>
                      </a: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第一次新聘教師甄選小組會議、系課程委員會議</a:t>
                      </a:r>
                    </a:p>
                  </a:txBody>
                  <a:tcPr anchor="ctr"/>
                </a:tc>
                <a:extLst>
                  <a:ext uri="{0D108BD9-81ED-4DB2-BD59-A6C34878D82A}">
                    <a16:rowId xmlns:a16="http://schemas.microsoft.com/office/drawing/2014/main" val="484828982"/>
                  </a:ext>
                </a:extLst>
              </a:tr>
              <a:tr h="224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panose="020B0604030504040204" pitchFamily="34" charset="-120"/>
                          <a:ea typeface="微軟正黑體" panose="020B0604030504040204" pitchFamily="34" charset="-120"/>
                        </a:rPr>
                        <a:t>115</a:t>
                      </a:r>
                      <a:r>
                        <a:rPr lang="zh-TW" altLang="en-US" sz="1400" b="1" dirty="0">
                          <a:latin typeface="微軟正黑體" panose="020B0604030504040204" pitchFamily="34" charset="-120"/>
                          <a:ea typeface="微軟正黑體" panose="020B0604030504040204" pitchFamily="34" charset="-120"/>
                        </a:rPr>
                        <a:t>年</a:t>
                      </a:r>
                      <a:r>
                        <a:rPr lang="en-US" altLang="zh-TW" sz="1400" b="1" dirty="0">
                          <a:latin typeface="微軟正黑體" panose="020B0604030504040204" pitchFamily="34" charset="-120"/>
                          <a:ea typeface="微軟正黑體" panose="020B0604030504040204" pitchFamily="34" charset="-120"/>
                        </a:rPr>
                        <a:t>4</a:t>
                      </a:r>
                      <a:r>
                        <a:rPr lang="zh-TW" altLang="en-US" sz="1400" b="1" dirty="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2</a:t>
                      </a:r>
                      <a:r>
                        <a:rPr lang="zh-TW" altLang="en-US" sz="1400" b="1" dirty="0">
                          <a:latin typeface="微軟正黑體" panose="020B0604030504040204" pitchFamily="34" charset="-120"/>
                          <a:ea typeface="微軟正黑體" panose="020B0604030504040204" pitchFamily="34" charset="-120"/>
                        </a:rPr>
                        <a:t>日</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醫務管理學系</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第二次新聘教師甄選小組會議</a:t>
                      </a:r>
                    </a:p>
                  </a:txBody>
                  <a:tcPr anchor="ctr"/>
                </a:tc>
                <a:extLst>
                  <a:ext uri="{0D108BD9-81ED-4DB2-BD59-A6C34878D82A}">
                    <a16:rowId xmlns:a16="http://schemas.microsoft.com/office/drawing/2014/main" val="1991861976"/>
                  </a:ext>
                </a:extLst>
              </a:tr>
              <a:tr h="224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panose="020B0604030504040204" pitchFamily="34" charset="-120"/>
                          <a:ea typeface="微軟正黑體" panose="020B0604030504040204" pitchFamily="34" charset="-120"/>
                        </a:rPr>
                        <a:t>115</a:t>
                      </a:r>
                      <a:r>
                        <a:rPr lang="zh-TW" altLang="en-US" sz="1400" b="1" dirty="0">
                          <a:latin typeface="微軟正黑體" panose="020B0604030504040204" pitchFamily="34" charset="-120"/>
                          <a:ea typeface="微軟正黑體" panose="020B0604030504040204" pitchFamily="34" charset="-120"/>
                        </a:rPr>
                        <a:t>年</a:t>
                      </a:r>
                      <a:r>
                        <a:rPr lang="en-US" altLang="zh-TW" sz="1400" b="1" dirty="0">
                          <a:latin typeface="微軟正黑體" panose="020B0604030504040204" pitchFamily="34" charset="-120"/>
                          <a:ea typeface="微軟正黑體" panose="020B0604030504040204" pitchFamily="34" charset="-120"/>
                        </a:rPr>
                        <a:t>4</a:t>
                      </a:r>
                      <a:r>
                        <a:rPr lang="zh-TW" altLang="en-US" sz="1400" b="1" dirty="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7</a:t>
                      </a:r>
                      <a:r>
                        <a:rPr lang="zh-TW" altLang="en-US" sz="1400" b="1" dirty="0">
                          <a:latin typeface="微軟正黑體" panose="020B0604030504040204" pitchFamily="34" charset="-120"/>
                          <a:ea typeface="微軟正黑體" panose="020B0604030504040204" pitchFamily="34" charset="-120"/>
                        </a:rPr>
                        <a:t>日</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管理學院</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教評會議</a:t>
                      </a:r>
                    </a:p>
                  </a:txBody>
                  <a:tcPr anchor="ctr"/>
                </a:tc>
                <a:extLst>
                  <a:ext uri="{0D108BD9-81ED-4DB2-BD59-A6C34878D82A}">
                    <a16:rowId xmlns:a16="http://schemas.microsoft.com/office/drawing/2014/main" val="3721906568"/>
                  </a:ext>
                </a:extLst>
              </a:tr>
              <a:tr h="224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panose="020B0604030504040204" pitchFamily="34" charset="-120"/>
                          <a:ea typeface="微軟正黑體" panose="020B0604030504040204" pitchFamily="34" charset="-120"/>
                        </a:rPr>
                        <a:t>115</a:t>
                      </a:r>
                      <a:r>
                        <a:rPr lang="zh-TW" altLang="en-US" sz="1400" b="1" dirty="0">
                          <a:latin typeface="微軟正黑體" panose="020B0604030504040204" pitchFamily="34" charset="-120"/>
                          <a:ea typeface="微軟正黑體" panose="020B0604030504040204" pitchFamily="34" charset="-120"/>
                        </a:rPr>
                        <a:t>年</a:t>
                      </a:r>
                      <a:r>
                        <a:rPr lang="en-US" altLang="zh-TW" sz="1400" b="1" dirty="0">
                          <a:latin typeface="微軟正黑體" panose="020B0604030504040204" pitchFamily="34" charset="-120"/>
                          <a:ea typeface="微軟正黑體" panose="020B0604030504040204" pitchFamily="34" charset="-120"/>
                        </a:rPr>
                        <a:t>4</a:t>
                      </a:r>
                      <a:r>
                        <a:rPr lang="zh-TW" altLang="en-US" sz="1400" b="1" dirty="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8</a:t>
                      </a:r>
                      <a:r>
                        <a:rPr lang="zh-TW" altLang="en-US" sz="1400" b="1" dirty="0">
                          <a:latin typeface="微軟正黑體" panose="020B0604030504040204" pitchFamily="34" charset="-120"/>
                          <a:ea typeface="微軟正黑體" panose="020B0604030504040204" pitchFamily="34" charset="-120"/>
                        </a:rPr>
                        <a:t>日</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大數據所</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課程委員會</a:t>
                      </a:r>
                    </a:p>
                  </a:txBody>
                  <a:tcPr anchor="ctr"/>
                </a:tc>
                <a:extLst>
                  <a:ext uri="{0D108BD9-81ED-4DB2-BD59-A6C34878D82A}">
                    <a16:rowId xmlns:a16="http://schemas.microsoft.com/office/drawing/2014/main" val="3000041244"/>
                  </a:ext>
                </a:extLst>
              </a:tr>
              <a:tr h="224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panose="020B0604030504040204" pitchFamily="34" charset="-120"/>
                          <a:ea typeface="微軟正黑體" panose="020B0604030504040204" pitchFamily="34" charset="-120"/>
                        </a:rPr>
                        <a:t>115</a:t>
                      </a:r>
                      <a:r>
                        <a:rPr lang="zh-TW" altLang="en-US" sz="1400" b="1" dirty="0">
                          <a:latin typeface="微軟正黑體" panose="020B0604030504040204" pitchFamily="34" charset="-120"/>
                          <a:ea typeface="微軟正黑體" panose="020B0604030504040204" pitchFamily="34" charset="-120"/>
                        </a:rPr>
                        <a:t>年</a:t>
                      </a:r>
                      <a:r>
                        <a:rPr lang="en-US" altLang="zh-TW" sz="1400" b="1" dirty="0">
                          <a:latin typeface="微軟正黑體" panose="020B0604030504040204" pitchFamily="34" charset="-120"/>
                          <a:ea typeface="微軟正黑體" panose="020B0604030504040204" pitchFamily="34" charset="-120"/>
                        </a:rPr>
                        <a:t>4</a:t>
                      </a:r>
                      <a:r>
                        <a:rPr lang="zh-TW" altLang="en-US" sz="1400" b="1" dirty="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13</a:t>
                      </a:r>
                      <a:r>
                        <a:rPr lang="zh-TW" altLang="en-US" sz="1400" b="1" dirty="0">
                          <a:latin typeface="微軟正黑體" panose="020B0604030504040204" pitchFamily="34" charset="-120"/>
                          <a:ea typeface="微軟正黑體" panose="020B0604030504040204" pitchFamily="34" charset="-120"/>
                        </a:rPr>
                        <a:t>日</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管理學院</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課程委員會</a:t>
                      </a:r>
                    </a:p>
                  </a:txBody>
                  <a:tcPr anchor="ctr"/>
                </a:tc>
                <a:extLst>
                  <a:ext uri="{0D108BD9-81ED-4DB2-BD59-A6C34878D82A}">
                    <a16:rowId xmlns:a16="http://schemas.microsoft.com/office/drawing/2014/main" val="4150748710"/>
                  </a:ext>
                </a:extLst>
              </a:tr>
              <a:tr h="224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panose="020B0604030504040204" pitchFamily="34" charset="-120"/>
                          <a:ea typeface="微軟正黑體" panose="020B0604030504040204" pitchFamily="34" charset="-120"/>
                        </a:rPr>
                        <a:t>115</a:t>
                      </a:r>
                      <a:r>
                        <a:rPr lang="zh-TW" altLang="en-US" sz="1400" b="1" dirty="0">
                          <a:latin typeface="微軟正黑體" panose="020B0604030504040204" pitchFamily="34" charset="-120"/>
                          <a:ea typeface="微軟正黑體" panose="020B0604030504040204" pitchFamily="34" charset="-120"/>
                        </a:rPr>
                        <a:t>年</a:t>
                      </a:r>
                      <a:r>
                        <a:rPr lang="en-US" altLang="zh-TW" sz="1400" b="1" dirty="0">
                          <a:latin typeface="微軟正黑體" panose="020B0604030504040204" pitchFamily="34" charset="-120"/>
                          <a:ea typeface="微軟正黑體" panose="020B0604030504040204" pitchFamily="34" charset="-120"/>
                        </a:rPr>
                        <a:t>4</a:t>
                      </a:r>
                      <a:r>
                        <a:rPr lang="zh-TW" altLang="en-US" sz="1400" b="1" dirty="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14</a:t>
                      </a:r>
                      <a:r>
                        <a:rPr lang="zh-TW" altLang="en-US" sz="1400" b="1" dirty="0">
                          <a:latin typeface="微軟正黑體" panose="020B0604030504040204" pitchFamily="34" charset="-120"/>
                          <a:ea typeface="微軟正黑體" panose="020B0604030504040204" pitchFamily="34" charset="-120"/>
                        </a:rPr>
                        <a:t>日</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管理學院</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院務會議暨優良教師公開演講</a:t>
                      </a:r>
                    </a:p>
                  </a:txBody>
                  <a:tcPr anchor="ctr"/>
                </a:tc>
                <a:extLst>
                  <a:ext uri="{0D108BD9-81ED-4DB2-BD59-A6C34878D82A}">
                    <a16:rowId xmlns:a16="http://schemas.microsoft.com/office/drawing/2014/main" val="3332020046"/>
                  </a:ext>
                </a:extLst>
              </a:tr>
              <a:tr h="224025">
                <a:tc>
                  <a:txBody>
                    <a:bodyPr/>
                    <a:lstStyle/>
                    <a:p>
                      <a:r>
                        <a:rPr lang="en-US" altLang="zh-TW" sz="1400" b="1" dirty="0">
                          <a:latin typeface="微軟正黑體" panose="020B0604030504040204" pitchFamily="34" charset="-120"/>
                          <a:ea typeface="微軟正黑體" panose="020B0604030504040204" pitchFamily="34" charset="-120"/>
                        </a:rPr>
                        <a:t>115</a:t>
                      </a:r>
                      <a:r>
                        <a:rPr lang="zh-TW" altLang="en-US" sz="1400" b="1" dirty="0">
                          <a:latin typeface="微軟正黑體" panose="020B0604030504040204" pitchFamily="34" charset="-120"/>
                          <a:ea typeface="微軟正黑體" panose="020B0604030504040204" pitchFamily="34" charset="-120"/>
                        </a:rPr>
                        <a:t>年</a:t>
                      </a:r>
                      <a:r>
                        <a:rPr lang="en-US" altLang="zh-TW" sz="1400" b="1" dirty="0">
                          <a:latin typeface="微軟正黑體" panose="020B0604030504040204" pitchFamily="34" charset="-120"/>
                          <a:ea typeface="微軟正黑體" panose="020B0604030504040204" pitchFamily="34" charset="-120"/>
                        </a:rPr>
                        <a:t>4</a:t>
                      </a:r>
                      <a:r>
                        <a:rPr lang="zh-TW" altLang="en-US" sz="1400" b="1" dirty="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16</a:t>
                      </a:r>
                      <a:r>
                        <a:rPr lang="zh-TW" altLang="en-US" sz="1400" b="1" dirty="0">
                          <a:latin typeface="微軟正黑體" panose="020B0604030504040204" pitchFamily="34" charset="-120"/>
                          <a:ea typeface="微軟正黑體" panose="020B0604030504040204" pitchFamily="34" charset="-120"/>
                        </a:rPr>
                        <a:t>日</a:t>
                      </a: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醫務管理學系</a:t>
                      </a: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雙語計畫討論會議</a:t>
                      </a:r>
                    </a:p>
                  </a:txBody>
                  <a:tcPr anchor="ctr"/>
                </a:tc>
                <a:extLst>
                  <a:ext uri="{0D108BD9-81ED-4DB2-BD59-A6C34878D82A}">
                    <a16:rowId xmlns:a16="http://schemas.microsoft.com/office/drawing/2014/main" val="3766957604"/>
                  </a:ext>
                </a:extLst>
              </a:tr>
              <a:tr h="224025">
                <a:tc>
                  <a:txBody>
                    <a:bodyPr/>
                    <a:lstStyle/>
                    <a:p>
                      <a:r>
                        <a:rPr lang="en-US" altLang="zh-TW" sz="1400" b="1" dirty="0">
                          <a:latin typeface="微軟正黑體" panose="020B0604030504040204" pitchFamily="34" charset="-120"/>
                          <a:ea typeface="微軟正黑體" panose="020B0604030504040204" pitchFamily="34" charset="-120"/>
                        </a:rPr>
                        <a:t>115</a:t>
                      </a:r>
                      <a:r>
                        <a:rPr lang="zh-TW" altLang="en-US" sz="1400" b="1" dirty="0">
                          <a:latin typeface="微軟正黑體" panose="020B0604030504040204" pitchFamily="34" charset="-120"/>
                          <a:ea typeface="微軟正黑體" panose="020B0604030504040204" pitchFamily="34" charset="-120"/>
                        </a:rPr>
                        <a:t>年</a:t>
                      </a:r>
                      <a:r>
                        <a:rPr lang="en-US" altLang="zh-TW" sz="1400" b="1" dirty="0">
                          <a:latin typeface="微軟正黑體" panose="020B0604030504040204" pitchFamily="34" charset="-120"/>
                          <a:ea typeface="微軟正黑體" panose="020B0604030504040204" pitchFamily="34" charset="-120"/>
                        </a:rPr>
                        <a:t>4</a:t>
                      </a:r>
                      <a:r>
                        <a:rPr lang="zh-TW" altLang="en-US" sz="1400" b="1" dirty="0">
                          <a:latin typeface="微軟正黑體" panose="020B0604030504040204" pitchFamily="34" charset="-120"/>
                          <a:ea typeface="微軟正黑體" panose="020B0604030504040204" pitchFamily="34" charset="-120"/>
                        </a:rPr>
                        <a:t>月</a:t>
                      </a:r>
                      <a:r>
                        <a:rPr lang="en-US" altLang="zh-TW" sz="1400" b="1" dirty="0">
                          <a:latin typeface="微軟正黑體" panose="020B0604030504040204" pitchFamily="34" charset="-120"/>
                          <a:ea typeface="微軟正黑體" panose="020B0604030504040204" pitchFamily="34" charset="-120"/>
                        </a:rPr>
                        <a:t>20</a:t>
                      </a:r>
                      <a:r>
                        <a:rPr lang="zh-TW" altLang="en-US" sz="1400" b="1" dirty="0">
                          <a:latin typeface="微軟正黑體" panose="020B0604030504040204" pitchFamily="34" charset="-120"/>
                          <a:ea typeface="微軟正黑體" panose="020B0604030504040204" pitchFamily="34" charset="-120"/>
                        </a:rPr>
                        <a:t>日</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latin typeface="微軟正黑體" panose="020B0604030504040204" pitchFamily="34" charset="-120"/>
                          <a:ea typeface="微軟正黑體" panose="020B0604030504040204" pitchFamily="34" charset="-120"/>
                        </a:rPr>
                        <a:t>醫務管理學系</a:t>
                      </a: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系實習委員會會議</a:t>
                      </a:r>
                    </a:p>
                  </a:txBody>
                  <a:tcPr anchor="ctr"/>
                </a:tc>
                <a:extLst>
                  <a:ext uri="{0D108BD9-81ED-4DB2-BD59-A6C34878D82A}">
                    <a16:rowId xmlns:a16="http://schemas.microsoft.com/office/drawing/2014/main" val="1198010975"/>
                  </a:ext>
                </a:extLst>
              </a:tr>
            </a:tbl>
          </a:graphicData>
        </a:graphic>
      </p:graphicFrame>
      <p:graphicFrame>
        <p:nvGraphicFramePr>
          <p:cNvPr id="4" name="表格 3">
            <a:extLst>
              <a:ext uri="{FF2B5EF4-FFF2-40B4-BE49-F238E27FC236}">
                <a16:creationId xmlns:a16="http://schemas.microsoft.com/office/drawing/2014/main" id="{C758C8A0-6FEE-6886-2C33-5363872C8EA8}"/>
              </a:ext>
            </a:extLst>
          </p:cNvPr>
          <p:cNvGraphicFramePr>
            <a:graphicFrameLocks noGrp="1"/>
          </p:cNvGraphicFramePr>
          <p:nvPr>
            <p:extLst>
              <p:ext uri="{D42A27DB-BD31-4B8C-83A1-F6EECF244321}">
                <p14:modId xmlns:p14="http://schemas.microsoft.com/office/powerpoint/2010/main" val="814550013"/>
              </p:ext>
            </p:extLst>
          </p:nvPr>
        </p:nvGraphicFramePr>
        <p:xfrm>
          <a:off x="3833903" y="1365786"/>
          <a:ext cx="8136905" cy="2133600"/>
        </p:xfrm>
        <a:graphic>
          <a:graphicData uri="http://schemas.openxmlformats.org/drawingml/2006/table">
            <a:tbl>
              <a:tblPr firstRow="1" bandRow="1">
                <a:tableStyleId>{EB9631B5-78F2-41C9-869B-9F39066F8104}</a:tableStyleId>
              </a:tblPr>
              <a:tblGrid>
                <a:gridCol w="1627381">
                  <a:extLst>
                    <a:ext uri="{9D8B030D-6E8A-4147-A177-3AD203B41FA5}">
                      <a16:colId xmlns:a16="http://schemas.microsoft.com/office/drawing/2014/main" val="3824212016"/>
                    </a:ext>
                  </a:extLst>
                </a:gridCol>
                <a:gridCol w="1134688">
                  <a:extLst>
                    <a:ext uri="{9D8B030D-6E8A-4147-A177-3AD203B41FA5}">
                      <a16:colId xmlns:a16="http://schemas.microsoft.com/office/drawing/2014/main" val="1269245213"/>
                    </a:ext>
                  </a:extLst>
                </a:gridCol>
                <a:gridCol w="2120074">
                  <a:extLst>
                    <a:ext uri="{9D8B030D-6E8A-4147-A177-3AD203B41FA5}">
                      <a16:colId xmlns:a16="http://schemas.microsoft.com/office/drawing/2014/main" val="3801913204"/>
                    </a:ext>
                  </a:extLst>
                </a:gridCol>
                <a:gridCol w="865945">
                  <a:extLst>
                    <a:ext uri="{9D8B030D-6E8A-4147-A177-3AD203B41FA5}">
                      <a16:colId xmlns:a16="http://schemas.microsoft.com/office/drawing/2014/main" val="2196798790"/>
                    </a:ext>
                  </a:extLst>
                </a:gridCol>
                <a:gridCol w="2388817">
                  <a:extLst>
                    <a:ext uri="{9D8B030D-6E8A-4147-A177-3AD203B41FA5}">
                      <a16:colId xmlns:a16="http://schemas.microsoft.com/office/drawing/2014/main" val="779923952"/>
                    </a:ext>
                  </a:extLst>
                </a:gridCol>
              </a:tblGrid>
              <a:tr h="117552">
                <a:tc>
                  <a:txBody>
                    <a:bodyPr/>
                    <a:lstStyle/>
                    <a:p>
                      <a:r>
                        <a:rPr lang="zh-TW" altLang="en-US" sz="1400" dirty="0">
                          <a:latin typeface="微軟正黑體" panose="020B0604030504040204" pitchFamily="34" charset="-120"/>
                          <a:ea typeface="微軟正黑體" panose="020B0604030504040204" pitchFamily="34" charset="-120"/>
                        </a:rPr>
                        <a:t>計畫年度</a:t>
                      </a:r>
                    </a:p>
                  </a:txBody>
                  <a:tcPr anchor="ctr"/>
                </a:tc>
                <a:tc>
                  <a:txBody>
                    <a:bodyPr/>
                    <a:lstStyle/>
                    <a:p>
                      <a:r>
                        <a:rPr lang="zh-TW" altLang="en-US" sz="1400" dirty="0">
                          <a:latin typeface="微軟正黑體" panose="020B0604030504040204" pitchFamily="34" charset="-120"/>
                          <a:ea typeface="微軟正黑體" panose="020B0604030504040204" pitchFamily="34" charset="-120"/>
                        </a:rPr>
                        <a:t>負責教師</a:t>
                      </a:r>
                    </a:p>
                  </a:txBody>
                  <a:tcPr anchor="ctr"/>
                </a:tc>
                <a:tc>
                  <a:txBody>
                    <a:bodyPr/>
                    <a:lstStyle/>
                    <a:p>
                      <a:r>
                        <a:rPr lang="zh-TW" altLang="en-US" sz="1400" dirty="0">
                          <a:latin typeface="微軟正黑體" panose="020B0604030504040204" pitchFamily="34" charset="-120"/>
                          <a:ea typeface="微軟正黑體" panose="020B0604030504040204" pitchFamily="34" charset="-120"/>
                        </a:rPr>
                        <a:t>學生姓名</a:t>
                      </a:r>
                    </a:p>
                  </a:txBody>
                  <a:tcPr anchor="ctr"/>
                </a:tc>
                <a:tc>
                  <a:txBody>
                    <a:bodyPr/>
                    <a:lstStyle/>
                    <a:p>
                      <a:r>
                        <a:rPr lang="zh-TW" altLang="en-US" sz="1400" dirty="0">
                          <a:latin typeface="微軟正黑體" panose="020B0604030504040204" pitchFamily="34" charset="-120"/>
                          <a:ea typeface="微軟正黑體" panose="020B0604030504040204" pitchFamily="34" charset="-120"/>
                        </a:rPr>
                        <a:t>國籍</a:t>
                      </a:r>
                    </a:p>
                  </a:txBody>
                  <a:tcPr anchor="ctr"/>
                </a:tc>
                <a:tc>
                  <a:txBody>
                    <a:bodyPr/>
                    <a:lstStyle/>
                    <a:p>
                      <a:r>
                        <a:rPr lang="zh-TW" altLang="en-US" sz="1400" dirty="0">
                          <a:latin typeface="微軟正黑體" panose="020B0604030504040204" pitchFamily="34" charset="-120"/>
                          <a:ea typeface="微軟正黑體" panose="020B0604030504040204" pitchFamily="34" charset="-120"/>
                        </a:rPr>
                        <a:t>預計期間</a:t>
                      </a:r>
                    </a:p>
                  </a:txBody>
                  <a:tcPr anchor="ctr"/>
                </a:tc>
                <a:extLst>
                  <a:ext uri="{0D108BD9-81ED-4DB2-BD59-A6C34878D82A}">
                    <a16:rowId xmlns:a16="http://schemas.microsoft.com/office/drawing/2014/main" val="4112265808"/>
                  </a:ext>
                </a:extLst>
              </a:tr>
              <a:tr h="117552">
                <a:tc rowSpan="3">
                  <a:txBody>
                    <a:bodyPr/>
                    <a:lstStyle/>
                    <a:p>
                      <a:r>
                        <a:rPr lang="en-US" altLang="zh-TW" sz="1400" b="1" dirty="0">
                          <a:latin typeface="微軟正黑體" panose="020B0604030504040204" pitchFamily="34" charset="-120"/>
                          <a:ea typeface="微軟正黑體" panose="020B0604030504040204" pitchFamily="34" charset="-120"/>
                        </a:rPr>
                        <a:t>114</a:t>
                      </a:r>
                      <a:r>
                        <a:rPr lang="zh-TW" altLang="en-US" sz="1400" b="1" dirty="0">
                          <a:latin typeface="微軟正黑體" panose="020B0604030504040204" pitchFamily="34" charset="-120"/>
                          <a:ea typeface="微軟正黑體" panose="020B0604030504040204" pitchFamily="34" charset="-120"/>
                        </a:rPr>
                        <a:t>年計畫展延</a:t>
                      </a: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徐之昇</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rPr>
                        <a:t>Hung Kim Trinh </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越南</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2026/05/04 - 2026/10/30</a:t>
                      </a:r>
                      <a:endParaRPr lang="zh-TW" altLang="en-US" sz="1400"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810318800"/>
                  </a:ext>
                </a:extLst>
              </a:tr>
              <a:tr h="117552">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r>
                        <a:rPr lang="zh-TW" altLang="en-US" sz="1400" b="1" dirty="0">
                          <a:latin typeface="微軟正黑體" panose="020B0604030504040204" pitchFamily="34" charset="-120"/>
                          <a:ea typeface="微軟正黑體" panose="020B0604030504040204" pitchFamily="34" charset="-120"/>
                        </a:rPr>
                        <a:t>徐之昇</a:t>
                      </a:r>
                    </a:p>
                  </a:txBody>
                  <a:tcPr anchor="ctr"/>
                </a:tc>
                <a:tc>
                  <a:txBody>
                    <a:bodyPr/>
                    <a:lstStyle/>
                    <a:p>
                      <a:r>
                        <a:rPr lang="de-CH" altLang="zh-TW" sz="1400" b="1" dirty="0">
                          <a:latin typeface="微軟正黑體" panose="020B0604030504040204" pitchFamily="34" charset="-120"/>
                          <a:ea typeface="微軟正黑體" panose="020B0604030504040204" pitchFamily="34" charset="-120"/>
                          <a:cs typeface="Times New Roman" panose="02020603050405020304" pitchFamily="18" charset="0"/>
                        </a:rPr>
                        <a:t>Tai Nguyen Minh Le</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越南</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2026/06/22 - 2026/12/14</a:t>
                      </a:r>
                      <a:endParaRPr lang="zh-TW" altLang="en-US" sz="1400"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206134051"/>
                  </a:ext>
                </a:extLst>
              </a:tr>
              <a:tr h="117552">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r>
                        <a:rPr lang="zh-TW" altLang="en-US" sz="1400" b="1" dirty="0">
                          <a:latin typeface="微軟正黑體" panose="020B0604030504040204" pitchFamily="34" charset="-120"/>
                          <a:ea typeface="微軟正黑體" panose="020B0604030504040204" pitchFamily="34" charset="-120"/>
                        </a:rPr>
                        <a:t>阮逢英</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Le Ngoc Son</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越南</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2026/07/01-2026/12/31</a:t>
                      </a:r>
                      <a:endParaRPr lang="zh-TW" altLang="en-US" sz="1400"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3254850306"/>
                  </a:ext>
                </a:extLst>
              </a:tr>
              <a:tr h="117552">
                <a:tc rowSpan="3">
                  <a:txBody>
                    <a:bodyPr/>
                    <a:lstStyle/>
                    <a:p>
                      <a:r>
                        <a:rPr lang="en-US" altLang="zh-TW" sz="1400" b="1" dirty="0">
                          <a:latin typeface="微軟正黑體" panose="020B0604030504040204" pitchFamily="34" charset="-120"/>
                          <a:ea typeface="微軟正黑體" panose="020B0604030504040204" pitchFamily="34" charset="-120"/>
                        </a:rPr>
                        <a:t>115</a:t>
                      </a:r>
                      <a:r>
                        <a:rPr lang="zh-TW" altLang="en-US" sz="1400" b="1" dirty="0">
                          <a:latin typeface="微軟正黑體" panose="020B0604030504040204" pitchFamily="34" charset="-120"/>
                          <a:ea typeface="微軟正黑體" panose="020B0604030504040204" pitchFamily="34" charset="-120"/>
                        </a:rPr>
                        <a:t>年計畫</a:t>
                      </a: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徐之昇</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Yeremia</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印尼</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2026/07/01-2026/12/31</a:t>
                      </a:r>
                      <a:endParaRPr lang="zh-TW" altLang="en-US" sz="1400"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999376085"/>
                  </a:ext>
                </a:extLst>
              </a:tr>
              <a:tr h="117552">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r>
                        <a:rPr lang="zh-TW" altLang="en-US" sz="1400" b="1" dirty="0">
                          <a:latin typeface="微軟正黑體" panose="020B0604030504040204" pitchFamily="34" charset="-120"/>
                          <a:ea typeface="微軟正黑體" panose="020B0604030504040204" pitchFamily="34" charset="-120"/>
                        </a:rPr>
                        <a:t>阮逢英</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rPr>
                        <a:t>Tran Anh Khoi</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越南</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rPr>
                        <a:t>2026/06/01-2026/08/31</a:t>
                      </a:r>
                      <a:endParaRPr lang="zh-TW" altLang="en-US" sz="1400"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762420743"/>
                  </a:ext>
                </a:extLst>
              </a:tr>
              <a:tr h="117552">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r>
                        <a:rPr lang="zh-TW" altLang="en-US" sz="1400" b="1" dirty="0">
                          <a:latin typeface="微軟正黑體" panose="020B0604030504040204" pitchFamily="34" charset="-120"/>
                          <a:ea typeface="微軟正黑體" panose="020B0604030504040204" pitchFamily="34" charset="-120"/>
                        </a:rPr>
                        <a:t>阮逢英</a:t>
                      </a:r>
                    </a:p>
                  </a:txBody>
                  <a:tcPr anchor="ctr"/>
                </a:tc>
                <a:tc>
                  <a:txBody>
                    <a:bodyPr/>
                    <a:lstStyle/>
                    <a:p>
                      <a:r>
                        <a:rPr lang="en-US" altLang="zh-TW" sz="1400" b="1" dirty="0">
                          <a:latin typeface="微軟正黑體" panose="020B0604030504040204" pitchFamily="34" charset="-120"/>
                          <a:ea typeface="微軟正黑體" panose="020B0604030504040204" pitchFamily="34" charset="-120"/>
                        </a:rPr>
                        <a:t>Tran Ngoc Thanh Tra</a:t>
                      </a:r>
                      <a:endParaRPr lang="zh-TW" altLang="en-US" sz="1400" b="1" dirty="0">
                        <a:latin typeface="微軟正黑體" panose="020B0604030504040204" pitchFamily="34" charset="-120"/>
                        <a:ea typeface="微軟正黑體" panose="020B0604030504040204" pitchFamily="34" charset="-120"/>
                      </a:endParaRPr>
                    </a:p>
                  </a:txBody>
                  <a:tcPr anchor="ctr"/>
                </a:tc>
                <a:tc>
                  <a:txBody>
                    <a:bodyPr/>
                    <a:lstStyle/>
                    <a:p>
                      <a:r>
                        <a:rPr lang="zh-TW" altLang="en-US" sz="1400" b="1" dirty="0">
                          <a:latin typeface="微軟正黑體" panose="020B0604030504040204" pitchFamily="34" charset="-120"/>
                          <a:ea typeface="微軟正黑體" panose="020B0604030504040204" pitchFamily="34" charset="-120"/>
                        </a:rPr>
                        <a:t>越南</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panose="020B0604030504040204" pitchFamily="34" charset="-120"/>
                          <a:ea typeface="微軟正黑體" panose="020B0604030504040204" pitchFamily="34" charset="-120"/>
                        </a:rPr>
                        <a:t>2026/06/01-2026/08/31</a:t>
                      </a:r>
                      <a:endParaRPr lang="zh-TW" altLang="en-US" sz="1400" b="1" dirty="0">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2571633627"/>
                  </a:ext>
                </a:extLst>
              </a:tr>
            </a:tbl>
          </a:graphicData>
        </a:graphic>
      </p:graphicFrame>
    </p:spTree>
    <p:extLst>
      <p:ext uri="{BB962C8B-B14F-4D97-AF65-F5344CB8AC3E}">
        <p14:creationId xmlns:p14="http://schemas.microsoft.com/office/powerpoint/2010/main" val="1972694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FBEDDA55-2B33-2C51-62D1-F31A5DEA7981}"/>
              </a:ext>
            </a:extLst>
          </p:cNvPr>
          <p:cNvGrpSpPr/>
          <p:nvPr/>
        </p:nvGrpSpPr>
        <p:grpSpPr>
          <a:xfrm>
            <a:off x="551384" y="1249742"/>
            <a:ext cx="6224901" cy="1963945"/>
            <a:chOff x="513240" y="5039950"/>
            <a:chExt cx="5461537" cy="1963945"/>
          </a:xfrm>
        </p:grpSpPr>
        <p:sp>
          <p:nvSpPr>
            <p:cNvPr id="5" name="文字方塊 4">
              <a:extLst>
                <a:ext uri="{FF2B5EF4-FFF2-40B4-BE49-F238E27FC236}">
                  <a16:creationId xmlns:a16="http://schemas.microsoft.com/office/drawing/2014/main" id="{F57C8F10-0C55-21E8-572F-8A89CDCECBC5}"/>
                </a:ext>
              </a:extLst>
            </p:cNvPr>
            <p:cNvSpPr txBox="1"/>
            <p:nvPr/>
          </p:nvSpPr>
          <p:spPr>
            <a:xfrm>
              <a:off x="517524" y="5434235"/>
              <a:ext cx="5457253" cy="1569660"/>
            </a:xfrm>
            <a:prstGeom prst="rect">
              <a:avLst/>
            </a:prstGeom>
            <a:noFill/>
          </p:spPr>
          <p:txBody>
            <a:bodyPr wrap="square">
              <a:spAutoFit/>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7</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18</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algn="just"/>
              <a:r>
                <a:rPr lang="zh-TW" altLang="en-US" sz="1600" b="1" dirty="0">
                  <a:latin typeface="微軟正黑體" panose="020B0604030504040204" pitchFamily="34" charset="-120"/>
                  <a:ea typeface="微軟正黑體" panose="020B0604030504040204" pitchFamily="34" charset="-120"/>
                </a:rPr>
                <a:t>內容：</a:t>
              </a:r>
              <a:r>
                <a:rPr lang="zh-TW" altLang="en-US" sz="1600" b="1" spc="-10" dirty="0">
                  <a:latin typeface="微軟正黑體" panose="020B0604030504040204" pitchFamily="34" charset="-120"/>
                  <a:ea typeface="微軟正黑體" panose="020B0604030504040204" pitchFamily="34" charset="-120"/>
                  <a:cs typeface="Microsoft JhengHei"/>
                </a:rPr>
                <a:t>由</a:t>
              </a:r>
              <a:r>
                <a:rPr lang="zh-TW" altLang="en-US" sz="1600" b="1" spc="-10" dirty="0">
                  <a:solidFill>
                    <a:srgbClr val="0000FF"/>
                  </a:solidFill>
                  <a:latin typeface="微軟正黑體" panose="020B0604030504040204" pitchFamily="34" charset="-120"/>
                  <a:ea typeface="微軟正黑體" panose="020B0604030504040204" pitchFamily="34" charset="-120"/>
                  <a:cs typeface="Microsoft JhengHei"/>
                </a:rPr>
                <a:t>臺灣觀察性健康資料研究學會</a:t>
              </a:r>
              <a:r>
                <a:rPr lang="zh-TW" altLang="en-US" sz="1600" b="1" spc="-10" dirty="0">
                  <a:latin typeface="微軟正黑體" panose="020B0604030504040204" pitchFamily="34" charset="-120"/>
                  <a:ea typeface="微軟正黑體" panose="020B0604030504040204" pitchFamily="34" charset="-120"/>
                  <a:cs typeface="Microsoft JhengHei"/>
                </a:rPr>
                <a:t>與</a:t>
              </a:r>
              <a:r>
                <a:rPr lang="zh-TW" altLang="en-US" sz="1600" b="1" spc="-10" dirty="0">
                  <a:solidFill>
                    <a:srgbClr val="0000FF"/>
                  </a:solidFill>
                  <a:latin typeface="微軟正黑體" panose="020B0604030504040204" pitchFamily="34" charset="-120"/>
                  <a:ea typeface="微軟正黑體" panose="020B0604030504040204" pitchFamily="34" charset="-120"/>
                  <a:cs typeface="Microsoft JhengHei"/>
                </a:rPr>
                <a:t>臺北醫學大學管理學院</a:t>
              </a:r>
              <a:r>
                <a:rPr lang="zh-TW" altLang="en-US" sz="1600" b="1" spc="-10" dirty="0">
                  <a:latin typeface="微軟正黑體" panose="020B0604030504040204" pitchFamily="34" charset="-120"/>
                  <a:ea typeface="微軟正黑體" panose="020B0604030504040204" pitchFamily="34" charset="-120"/>
                  <a:cs typeface="Microsoft JhengHei"/>
                </a:rPr>
                <a:t>及</a:t>
              </a:r>
              <a:r>
                <a:rPr lang="zh-TW" altLang="en-US" sz="1600" b="1" spc="-10" dirty="0">
                  <a:solidFill>
                    <a:srgbClr val="0000FF"/>
                  </a:solidFill>
                  <a:latin typeface="微軟正黑體" panose="020B0604030504040204" pitchFamily="34" charset="-120"/>
                  <a:ea typeface="微軟正黑體" panose="020B0604030504040204" pitchFamily="34" charset="-120"/>
                  <a:cs typeface="Microsoft JhengHei"/>
                </a:rPr>
                <a:t>數據處臨床數據中心</a:t>
              </a:r>
              <a:r>
                <a:rPr lang="zh-TW" altLang="en-US" sz="1600" b="1" spc="-10" dirty="0">
                  <a:latin typeface="微軟正黑體" panose="020B0604030504040204" pitchFamily="34" charset="-120"/>
                  <a:ea typeface="微軟正黑體" panose="020B0604030504040204" pitchFamily="34" charset="-120"/>
                  <a:cs typeface="Microsoft JhengHei"/>
                </a:rPr>
                <a:t>共同主辦之「</a:t>
              </a:r>
              <a:r>
                <a:rPr lang="en-US" altLang="zh-TW" sz="1600" b="1" spc="-10" dirty="0">
                  <a:solidFill>
                    <a:srgbClr val="C00000"/>
                  </a:solidFill>
                  <a:latin typeface="微軟正黑體" panose="020B0604030504040204" pitchFamily="34" charset="-120"/>
                  <a:ea typeface="微軟正黑體" panose="020B0604030504040204" pitchFamily="34" charset="-120"/>
                  <a:cs typeface="Microsoft JhengHei"/>
                </a:rPr>
                <a:t>2026</a:t>
              </a:r>
              <a:r>
                <a:rPr lang="zh-TW" altLang="en-US" sz="1600" b="1" spc="-10" dirty="0">
                  <a:solidFill>
                    <a:srgbClr val="C00000"/>
                  </a:solidFill>
                  <a:latin typeface="微軟正黑體" panose="020B0604030504040204" pitchFamily="34" charset="-120"/>
                  <a:ea typeface="微軟正黑體" panose="020B0604030504040204" pitchFamily="34" charset="-120"/>
                  <a:cs typeface="Microsoft JhengHei"/>
                </a:rPr>
                <a:t>健康數據科學全球高峰論壇</a:t>
              </a:r>
              <a:r>
                <a:rPr lang="zh-TW" altLang="en-US" sz="1600" b="1" spc="-10" dirty="0">
                  <a:latin typeface="微軟正黑體" panose="020B0604030504040204" pitchFamily="34" charset="-120"/>
                  <a:ea typeface="微軟正黑體" panose="020B0604030504040204" pitchFamily="34" charset="-120"/>
                  <a:cs typeface="Microsoft JhengHei"/>
                </a:rPr>
                <a:t>」，將於台北</a:t>
              </a:r>
              <a:r>
                <a:rPr lang="zh-TW" altLang="en-US" sz="1600" b="1" spc="-10" dirty="0">
                  <a:solidFill>
                    <a:srgbClr val="C00000"/>
                  </a:solidFill>
                  <a:latin typeface="微軟正黑體" panose="020B0604030504040204" pitchFamily="34" charset="-120"/>
                  <a:ea typeface="微軟正黑體" panose="020B0604030504040204" pitchFamily="34" charset="-120"/>
                  <a:cs typeface="Microsoft JhengHei"/>
                </a:rPr>
                <a:t>南港展覽館一館</a:t>
              </a:r>
              <a:r>
                <a:rPr lang="zh-TW" altLang="en-US" sz="1600" b="1" spc="-10" dirty="0">
                  <a:latin typeface="微軟正黑體" panose="020B0604030504040204" pitchFamily="34" charset="-120"/>
                  <a:ea typeface="微軟正黑體" panose="020B0604030504040204" pitchFamily="34" charset="-120"/>
                  <a:cs typeface="Microsoft JhengHei"/>
                </a:rPr>
                <a:t>舉行，邀集國內外專家交流，探討健康數據科學創新應用與國際合作趨勢，歡迎各界踴躍報名參加。</a:t>
              </a:r>
            </a:p>
            <a:p>
              <a:pPr algn="just"/>
              <a:endParaRPr lang="en-US" altLang="zh-TW" sz="1600" b="1" dirty="0">
                <a:latin typeface="微軟正黑體" panose="020B0604030504040204" pitchFamily="34" charset="-120"/>
                <a:ea typeface="微軟正黑體" panose="020B0604030504040204" pitchFamily="34" charset="-120"/>
              </a:endParaRPr>
            </a:p>
          </p:txBody>
        </p:sp>
        <p:sp>
          <p:nvSpPr>
            <p:cNvPr id="7" name="標題 1">
              <a:extLst>
                <a:ext uri="{FF2B5EF4-FFF2-40B4-BE49-F238E27FC236}">
                  <a16:creationId xmlns:a16="http://schemas.microsoft.com/office/drawing/2014/main" id="{36E44100-F772-D2BD-50B7-34CFB858F983}"/>
                </a:ext>
              </a:extLst>
            </p:cNvPr>
            <p:cNvSpPr txBox="1">
              <a:spLocks/>
            </p:cNvSpPr>
            <p:nvPr/>
          </p:nvSpPr>
          <p:spPr bwMode="auto">
            <a:xfrm>
              <a:off x="513240" y="5039950"/>
              <a:ext cx="3940473" cy="49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gn="l"/>
              <a:r>
                <a:rPr kumimoji="0" lang="zh-TW" altLang="en-US" sz="2000" b="1" dirty="0">
                  <a:solidFill>
                    <a:srgbClr val="000099"/>
                  </a:solidFill>
                  <a:latin typeface="微軟正黑體" panose="020B0604030504040204" pitchFamily="34" charset="-120"/>
                  <a:ea typeface="微軟正黑體" panose="020B0604030504040204" pitchFamily="34" charset="-120"/>
                </a:rPr>
                <a:t>國際研討會</a:t>
              </a:r>
            </a:p>
          </p:txBody>
        </p:sp>
      </p:grpSp>
      <p:pic>
        <p:nvPicPr>
          <p:cNvPr id="3" name="圖片 2">
            <a:extLst>
              <a:ext uri="{FF2B5EF4-FFF2-40B4-BE49-F238E27FC236}">
                <a16:creationId xmlns:a16="http://schemas.microsoft.com/office/drawing/2014/main" id="{C1B5FAC3-BB81-0EBD-F901-9390499AC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9736" y="3068960"/>
            <a:ext cx="2051686" cy="2963728"/>
          </a:xfrm>
          <a:prstGeom prst="rect">
            <a:avLst/>
          </a:prstGeom>
        </p:spPr>
      </p:pic>
      <p:pic>
        <p:nvPicPr>
          <p:cNvPr id="14" name="圖片 13">
            <a:extLst>
              <a:ext uri="{FF2B5EF4-FFF2-40B4-BE49-F238E27FC236}">
                <a16:creationId xmlns:a16="http://schemas.microsoft.com/office/drawing/2014/main" id="{CD0BF669-9A0F-46DC-CE13-0553CCED9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0982" y="3068960"/>
            <a:ext cx="2051685" cy="2963727"/>
          </a:xfrm>
          <a:prstGeom prst="rect">
            <a:avLst/>
          </a:prstGeom>
        </p:spPr>
      </p:pic>
      <p:sp>
        <p:nvSpPr>
          <p:cNvPr id="2" name="標題 1">
            <a:extLst>
              <a:ext uri="{FF2B5EF4-FFF2-40B4-BE49-F238E27FC236}">
                <a16:creationId xmlns:a16="http://schemas.microsoft.com/office/drawing/2014/main" id="{B66A96B5-E9FB-46C6-85D4-F93AFF61FBAD}"/>
              </a:ext>
            </a:extLst>
          </p:cNvPr>
          <p:cNvSpPr>
            <a:spLocks noGrp="1"/>
          </p:cNvSpPr>
          <p:nvPr>
            <p:ph type="title"/>
          </p:nvPr>
        </p:nvSpPr>
        <p:spPr>
          <a:xfrm>
            <a:off x="2152650" y="188641"/>
            <a:ext cx="7886700" cy="10223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sz="4400" b="1" dirty="0">
                <a:solidFill>
                  <a:srgbClr val="0000CC"/>
                </a:solidFill>
                <a:latin typeface="微軟正黑體" panose="020B0604030504040204" pitchFamily="34" charset="-120"/>
                <a:ea typeface="微軟正黑體" panose="020B0604030504040204" pitchFamily="34" charset="-120"/>
              </a:rPr>
              <a:t>未來重點規劃</a:t>
            </a:r>
            <a:endParaRPr lang="zh-TW" altLang="en-US" b="1" dirty="0">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478BEE77-BDD3-464D-BC01-B5E13E69A87D}"/>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E2DFBBD7-4AB9-453E-86CD-2FF467F4FA3E}"/>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1F200EAB-C2A6-455C-8424-4C9F4B81F070}"/>
                </a:ext>
              </a:extLst>
            </p:cNvPr>
            <p:cNvSpPr/>
            <p:nvPr/>
          </p:nvSpPr>
          <p:spPr>
            <a:xfrm>
              <a:off x="9371" y="2785468"/>
              <a:ext cx="278606" cy="919162"/>
            </a:xfrm>
            <a:prstGeom prst="snip1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C8CE84B2-E5C1-42DA-A6F7-A3E10233566E}"/>
                </a:ext>
              </a:extLst>
            </p:cNvPr>
            <p:cNvSpPr/>
            <p:nvPr/>
          </p:nvSpPr>
          <p:spPr>
            <a:xfrm>
              <a:off x="9762" y="943145"/>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DC71979B-9E9C-4FEB-892C-7CF37FF82E2C}"/>
                </a:ext>
              </a:extLst>
            </p:cNvPr>
            <p:cNvSpPr/>
            <p:nvPr/>
          </p:nvSpPr>
          <p:spPr>
            <a:xfrm>
              <a:off x="19070" y="15227"/>
              <a:ext cx="259080" cy="919162"/>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1C888A84-7A92-4220-93EF-01459E3FA1F0}"/>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22" name="投影片編號版面配置區 21">
            <a:extLst>
              <a:ext uri="{FF2B5EF4-FFF2-40B4-BE49-F238E27FC236}">
                <a16:creationId xmlns:a16="http://schemas.microsoft.com/office/drawing/2014/main" id="{BFCDF4C7-9D22-47D0-906B-F7B0A3206B8A}"/>
              </a:ext>
            </a:extLst>
          </p:cNvPr>
          <p:cNvSpPr>
            <a:spLocks noGrp="1"/>
          </p:cNvSpPr>
          <p:nvPr>
            <p:ph type="sldNum" sz="quarter" idx="12"/>
          </p:nvPr>
        </p:nvSpPr>
        <p:spPr/>
        <p:txBody>
          <a:bodyPr/>
          <a:lstStyle/>
          <a:p>
            <a:fld id="{F0A7528A-F281-4904-947B-AFAAA046DF2F}" type="slidenum">
              <a:rPr lang="zh-TW" altLang="en-US" smtClean="0"/>
              <a:t>15</a:t>
            </a:fld>
            <a:endParaRPr lang="zh-TW" altLang="en-US" dirty="0"/>
          </a:p>
        </p:txBody>
      </p:sp>
      <p:grpSp>
        <p:nvGrpSpPr>
          <p:cNvPr id="29" name="群組 28">
            <a:extLst>
              <a:ext uri="{FF2B5EF4-FFF2-40B4-BE49-F238E27FC236}">
                <a16:creationId xmlns:a16="http://schemas.microsoft.com/office/drawing/2014/main" id="{FE8ACCD7-5361-0CD5-FFCA-B251CCE8ABEC}"/>
              </a:ext>
            </a:extLst>
          </p:cNvPr>
          <p:cNvGrpSpPr/>
          <p:nvPr/>
        </p:nvGrpSpPr>
        <p:grpSpPr>
          <a:xfrm>
            <a:off x="10745356" y="136524"/>
            <a:ext cx="1144270" cy="369838"/>
            <a:chOff x="991490" y="5108279"/>
            <a:chExt cx="1144270" cy="369838"/>
          </a:xfrm>
        </p:grpSpPr>
        <p:pic>
          <p:nvPicPr>
            <p:cNvPr id="30" name="圖片 29">
              <a:extLst>
                <a:ext uri="{FF2B5EF4-FFF2-40B4-BE49-F238E27FC236}">
                  <a16:creationId xmlns:a16="http://schemas.microsoft.com/office/drawing/2014/main" id="{BE09CC76-3F66-58A9-3565-64EA25D95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490" y="5108279"/>
              <a:ext cx="369838" cy="369838"/>
            </a:xfrm>
            <a:prstGeom prst="rect">
              <a:avLst/>
            </a:prstGeom>
          </p:spPr>
        </p:pic>
        <p:sp>
          <p:nvSpPr>
            <p:cNvPr id="31" name="文字方塊 30">
              <a:extLst>
                <a:ext uri="{FF2B5EF4-FFF2-40B4-BE49-F238E27FC236}">
                  <a16:creationId xmlns:a16="http://schemas.microsoft.com/office/drawing/2014/main" id="{1263C61F-C219-20D8-FAA8-E9AEB1F648EF}"/>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32" name="群組 31">
            <a:extLst>
              <a:ext uri="{FF2B5EF4-FFF2-40B4-BE49-F238E27FC236}">
                <a16:creationId xmlns:a16="http://schemas.microsoft.com/office/drawing/2014/main" id="{89D767AC-0F7E-78B8-A626-833E49DFE8E6}"/>
              </a:ext>
            </a:extLst>
          </p:cNvPr>
          <p:cNvGrpSpPr/>
          <p:nvPr/>
        </p:nvGrpSpPr>
        <p:grpSpPr>
          <a:xfrm>
            <a:off x="10749875" y="611915"/>
            <a:ext cx="1220933" cy="430887"/>
            <a:chOff x="7311507" y="3334337"/>
            <a:chExt cx="1220933" cy="430887"/>
          </a:xfrm>
        </p:grpSpPr>
        <p:pic>
          <p:nvPicPr>
            <p:cNvPr id="33" name="內容版面配置區 3">
              <a:extLst>
                <a:ext uri="{FF2B5EF4-FFF2-40B4-BE49-F238E27FC236}">
                  <a16:creationId xmlns:a16="http://schemas.microsoft.com/office/drawing/2014/main" id="{DFE24241-266F-96D8-FB03-14C7FF7D9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311507" y="3373637"/>
              <a:ext cx="369838" cy="36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文字方塊 33">
              <a:extLst>
                <a:ext uri="{FF2B5EF4-FFF2-40B4-BE49-F238E27FC236}">
                  <a16:creationId xmlns:a16="http://schemas.microsoft.com/office/drawing/2014/main" id="{03C55FDB-25B1-D8DE-5DD9-2AEEA25467C6}"/>
                </a:ext>
              </a:extLst>
            </p:cNvPr>
            <p:cNvSpPr txBox="1"/>
            <p:nvPr/>
          </p:nvSpPr>
          <p:spPr>
            <a:xfrm>
              <a:off x="7668344" y="3334337"/>
              <a:ext cx="864096" cy="430887"/>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全球夥伴關係</a:t>
              </a:r>
            </a:p>
          </p:txBody>
        </p:sp>
      </p:grpSp>
      <p:grpSp>
        <p:nvGrpSpPr>
          <p:cNvPr id="6" name="群組 5">
            <a:extLst>
              <a:ext uri="{FF2B5EF4-FFF2-40B4-BE49-F238E27FC236}">
                <a16:creationId xmlns:a16="http://schemas.microsoft.com/office/drawing/2014/main" id="{58F36ED9-4455-2993-DDF8-8377543693D9}"/>
              </a:ext>
            </a:extLst>
          </p:cNvPr>
          <p:cNvGrpSpPr/>
          <p:nvPr/>
        </p:nvGrpSpPr>
        <p:grpSpPr>
          <a:xfrm>
            <a:off x="6917703" y="1279612"/>
            <a:ext cx="4858993" cy="1471503"/>
            <a:chOff x="513240" y="5039950"/>
            <a:chExt cx="4858993" cy="1471503"/>
          </a:xfrm>
        </p:grpSpPr>
        <p:sp>
          <p:nvSpPr>
            <p:cNvPr id="15" name="文字方塊 14">
              <a:extLst>
                <a:ext uri="{FF2B5EF4-FFF2-40B4-BE49-F238E27FC236}">
                  <a16:creationId xmlns:a16="http://schemas.microsoft.com/office/drawing/2014/main" id="{DE4BCD75-257E-3AC8-AAAC-A5CBADCB38E1}"/>
                </a:ext>
              </a:extLst>
            </p:cNvPr>
            <p:cNvSpPr txBox="1"/>
            <p:nvPr/>
          </p:nvSpPr>
          <p:spPr>
            <a:xfrm>
              <a:off x="517525" y="5434235"/>
              <a:ext cx="4854708" cy="1077218"/>
            </a:xfrm>
            <a:prstGeom prst="rect">
              <a:avLst/>
            </a:prstGeom>
            <a:noFill/>
          </p:spPr>
          <p:txBody>
            <a:bodyPr wrap="square">
              <a:spAutoFit/>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8</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2</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algn="just"/>
              <a:r>
                <a:rPr lang="zh-TW" altLang="en-US" sz="1600" b="1" dirty="0">
                  <a:latin typeface="微軟正黑體" panose="020B0604030504040204" pitchFamily="34" charset="-120"/>
                  <a:ea typeface="微軟正黑體" panose="020B0604030504040204" pitchFamily="34" charset="-120"/>
                </a:rPr>
                <a:t>內容：生技</a:t>
              </a:r>
              <a:r>
                <a:rPr lang="en-US" altLang="zh-TW" sz="1600" b="1" dirty="0">
                  <a:latin typeface="微軟正黑體" panose="020B0604030504040204" pitchFamily="34" charset="-120"/>
                  <a:ea typeface="微軟正黑體" panose="020B0604030504040204" pitchFamily="34" charset="-120"/>
                </a:rPr>
                <a:t>EMBA</a:t>
              </a:r>
              <a:r>
                <a:rPr lang="zh-TW" altLang="en-US" sz="1600" b="1" dirty="0">
                  <a:latin typeface="微軟正黑體" panose="020B0604030504040204" pitchFamily="34" charset="-120"/>
                  <a:ea typeface="微軟正黑體" panose="020B0604030504040204" pitchFamily="34" charset="-120"/>
                </a:rPr>
                <a:t>十周年的活動邀請李吉仁老師進行個案教學，主題為「轉型再成長管理個案討論」。 </a:t>
              </a:r>
            </a:p>
            <a:p>
              <a:pPr algn="just"/>
              <a:endParaRPr lang="en-US" altLang="zh-TW" sz="1600" b="1" dirty="0">
                <a:latin typeface="微軟正黑體" panose="020B0604030504040204" pitchFamily="34" charset="-120"/>
                <a:ea typeface="微軟正黑體" panose="020B0604030504040204" pitchFamily="34" charset="-120"/>
              </a:endParaRPr>
            </a:p>
          </p:txBody>
        </p:sp>
        <p:sp>
          <p:nvSpPr>
            <p:cNvPr id="18" name="標題 1">
              <a:extLst>
                <a:ext uri="{FF2B5EF4-FFF2-40B4-BE49-F238E27FC236}">
                  <a16:creationId xmlns:a16="http://schemas.microsoft.com/office/drawing/2014/main" id="{C8D41401-FDDD-BDD4-1699-3A4D4F18CB8A}"/>
                </a:ext>
              </a:extLst>
            </p:cNvPr>
            <p:cNvSpPr txBox="1">
              <a:spLocks/>
            </p:cNvSpPr>
            <p:nvPr/>
          </p:nvSpPr>
          <p:spPr bwMode="auto">
            <a:xfrm>
              <a:off x="513240" y="5039950"/>
              <a:ext cx="3940473" cy="49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algn="l"/>
              <a:r>
                <a:rPr kumimoji="0" lang="zh-TW" altLang="en-US" sz="2000" b="1" dirty="0">
                  <a:solidFill>
                    <a:srgbClr val="000099"/>
                  </a:solidFill>
                  <a:latin typeface="微軟正黑體" panose="020B0604030504040204" pitchFamily="34" charset="-120"/>
                  <a:ea typeface="微軟正黑體" panose="020B0604030504040204" pitchFamily="34" charset="-120"/>
                </a:rPr>
                <a:t>校外演講</a:t>
              </a:r>
            </a:p>
          </p:txBody>
        </p:sp>
      </p:grpSp>
      <p:pic>
        <p:nvPicPr>
          <p:cNvPr id="20" name="圖片 19">
            <a:extLst>
              <a:ext uri="{FF2B5EF4-FFF2-40B4-BE49-F238E27FC236}">
                <a16:creationId xmlns:a16="http://schemas.microsoft.com/office/drawing/2014/main" id="{A28F8789-C96C-FD07-CB28-61602855E6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5072" y="2780240"/>
            <a:ext cx="2304256" cy="3325581"/>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6934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投影片編號版面配置區 3"/>
          <p:cNvSpPr txBox="1">
            <a:spLocks/>
          </p:cNvSpPr>
          <p:nvPr/>
        </p:nvSpPr>
        <p:spPr>
          <a:xfrm>
            <a:off x="8077200" y="6525345"/>
            <a:ext cx="2133600" cy="365125"/>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8BAC7BE6-C19B-4F7C-A6CA-32910C88BEBF}" type="slidenum">
              <a:rPr kumimoji="0" lang="zh-TW" altLang="en-US" sz="1400">
                <a:solidFill>
                  <a:prstClr val="white">
                    <a:lumMod val="50000"/>
                  </a:prstClr>
                </a:solidFill>
                <a:latin typeface="Calibri"/>
                <a:ea typeface="新細明體" panose="02020500000000000000" pitchFamily="18" charset="-120"/>
              </a:rPr>
              <a:pPr algn="r" fontAlgn="auto">
                <a:spcBef>
                  <a:spcPts val="0"/>
                </a:spcBef>
                <a:spcAft>
                  <a:spcPts val="0"/>
                </a:spcAft>
                <a:defRPr/>
              </a:pPr>
              <a:t>16</a:t>
            </a:fld>
            <a:endParaRPr kumimoji="0" lang="zh-TW" altLang="en-US" sz="1400" dirty="0">
              <a:solidFill>
                <a:prstClr val="white">
                  <a:lumMod val="50000"/>
                </a:prstClr>
              </a:solidFill>
              <a:latin typeface="Calibri"/>
              <a:ea typeface="新細明體" panose="02020500000000000000" pitchFamily="18" charset="-120"/>
            </a:endParaRPr>
          </a:p>
        </p:txBody>
      </p:sp>
      <p:sp>
        <p:nvSpPr>
          <p:cNvPr id="4" name="矩形 3">
            <a:extLst>
              <a:ext uri="{FF2B5EF4-FFF2-40B4-BE49-F238E27FC236}">
                <a16:creationId xmlns:a16="http://schemas.microsoft.com/office/drawing/2014/main" id="{D5523460-9F19-40A2-8965-FD2B084EE384}"/>
              </a:ext>
            </a:extLst>
          </p:cNvPr>
          <p:cNvSpPr/>
          <p:nvPr/>
        </p:nvSpPr>
        <p:spPr>
          <a:xfrm>
            <a:off x="3993830" y="4005065"/>
            <a:ext cx="4204340" cy="769441"/>
          </a:xfrm>
          <a:prstGeom prst="rect">
            <a:avLst/>
          </a:prstGeom>
        </p:spPr>
        <p:txBody>
          <a:bodyPr wrap="square">
            <a:spAutoFit/>
          </a:bodyPr>
          <a:lstStyle/>
          <a:p>
            <a:pPr algn="ctr"/>
            <a:r>
              <a:rPr lang="zh-TW" altLang="en-US" sz="4400" b="1" dirty="0">
                <a:latin typeface="微軟正黑體" panose="020B0604030504040204" pitchFamily="34" charset="-120"/>
                <a:ea typeface="微軟正黑體" panose="020B0604030504040204" pitchFamily="34" charset="-120"/>
              </a:rPr>
              <a:t>補充資料</a:t>
            </a:r>
            <a:endParaRPr lang="en-US" altLang="zh-TW" sz="4400" b="1"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1A718743-A905-4197-9B9D-0134E541BB57}"/>
              </a:ext>
            </a:extLst>
          </p:cNvPr>
          <p:cNvSpPr/>
          <p:nvPr/>
        </p:nvSpPr>
        <p:spPr>
          <a:xfrm>
            <a:off x="4655840" y="5517233"/>
            <a:ext cx="3312368" cy="646331"/>
          </a:xfrm>
          <a:prstGeom prst="rect">
            <a:avLst/>
          </a:prstGeom>
        </p:spPr>
        <p:txBody>
          <a:bodyPr wrap="square">
            <a:spAutoFit/>
          </a:bodyPr>
          <a:lstStyle/>
          <a:p>
            <a:pPr marL="285750" indent="-285750">
              <a:buClr>
                <a:schemeClr val="accent2">
                  <a:lumMod val="75000"/>
                </a:schemeClr>
              </a:buClr>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至多以</a:t>
            </a:r>
            <a:r>
              <a:rPr lang="en-US" altLang="zh-TW" b="1" dirty="0">
                <a:latin typeface="微軟正黑體" panose="020B0604030504040204" pitchFamily="34" charset="-120"/>
                <a:ea typeface="微軟正黑體" panose="020B0604030504040204" pitchFamily="34" charset="-120"/>
              </a:rPr>
              <a:t>10</a:t>
            </a:r>
            <a:r>
              <a:rPr lang="zh-TW" altLang="en-US" b="1" dirty="0">
                <a:latin typeface="微軟正黑體" panose="020B0604030504040204" pitchFamily="34" charset="-120"/>
                <a:ea typeface="微軟正黑體" panose="020B0604030504040204" pitchFamily="34" charset="-120"/>
              </a:rPr>
              <a:t>頁為限</a:t>
            </a:r>
            <a:endParaRPr lang="en-US" altLang="zh-TW" b="1" dirty="0">
              <a:latin typeface="微軟正黑體" panose="020B0604030504040204" pitchFamily="34" charset="-120"/>
              <a:ea typeface="微軟正黑體" panose="020B0604030504040204" pitchFamily="34" charset="-120"/>
            </a:endParaRPr>
          </a:p>
          <a:p>
            <a:pPr marL="285750" indent="-285750">
              <a:buClr>
                <a:schemeClr val="accent2">
                  <a:lumMod val="75000"/>
                </a:schemeClr>
              </a:buClr>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會議中不播放，僅提供參閱</a:t>
            </a:r>
            <a:endParaRPr lang="en-US" altLang="zh-TW"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63131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BEA0DC-6F4D-4F60-9CDE-8325158BC176}"/>
              </a:ext>
            </a:extLst>
          </p:cNvPr>
          <p:cNvSpPr>
            <a:spLocks noGrp="1"/>
          </p:cNvSpPr>
          <p:nvPr>
            <p:ph type="ctrTitle"/>
          </p:nvPr>
        </p:nvSpPr>
        <p:spPr/>
        <p:txBody>
          <a:bodyPr>
            <a:normAutofit/>
          </a:bodyPr>
          <a:lstStyle/>
          <a:p>
            <a:r>
              <a:rPr kumimoji="0" lang="zh-TW" altLang="en-US" sz="4400" b="1" dirty="0">
                <a:solidFill>
                  <a:srgbClr val="0000CC"/>
                </a:solidFill>
                <a:latin typeface="微軟正黑體" panose="020B0604030504040204" pitchFamily="34" charset="-120"/>
              </a:rPr>
              <a:t>校訂與學院自訂</a:t>
            </a:r>
            <a:r>
              <a:rPr kumimoji="0" lang="en-US" altLang="zh-TW" sz="4400" b="1" dirty="0">
                <a:solidFill>
                  <a:srgbClr val="0000CC"/>
                </a:solidFill>
                <a:latin typeface="微軟正黑體" panose="020B0604030504040204" pitchFamily="34" charset="-120"/>
              </a:rPr>
              <a:t>KPI</a:t>
            </a:r>
            <a:endParaRPr lang="zh-TW" altLang="en-US" b="1" dirty="0"/>
          </a:p>
        </p:txBody>
      </p:sp>
      <p:graphicFrame>
        <p:nvGraphicFramePr>
          <p:cNvPr id="3" name="表格 2">
            <a:extLst>
              <a:ext uri="{FF2B5EF4-FFF2-40B4-BE49-F238E27FC236}">
                <a16:creationId xmlns:a16="http://schemas.microsoft.com/office/drawing/2014/main" id="{6E1430D0-5691-3858-DBBC-33D4217636A3}"/>
              </a:ext>
            </a:extLst>
          </p:cNvPr>
          <p:cNvGraphicFramePr>
            <a:graphicFrameLocks noGrp="1"/>
          </p:cNvGraphicFramePr>
          <p:nvPr/>
        </p:nvGraphicFramePr>
        <p:xfrm>
          <a:off x="1991544" y="1268760"/>
          <a:ext cx="8496946" cy="3477490"/>
        </p:xfrm>
        <a:graphic>
          <a:graphicData uri="http://schemas.openxmlformats.org/drawingml/2006/table">
            <a:tbl>
              <a:tblPr>
                <a:tableStyleId>{D7AC3CCA-C797-4891-BE02-D94E43425B78}</a:tableStyleId>
              </a:tblPr>
              <a:tblGrid>
                <a:gridCol w="1872209">
                  <a:extLst>
                    <a:ext uri="{9D8B030D-6E8A-4147-A177-3AD203B41FA5}">
                      <a16:colId xmlns:a16="http://schemas.microsoft.com/office/drawing/2014/main" val="3596351297"/>
                    </a:ext>
                  </a:extLst>
                </a:gridCol>
                <a:gridCol w="918102">
                  <a:extLst>
                    <a:ext uri="{9D8B030D-6E8A-4147-A177-3AD203B41FA5}">
                      <a16:colId xmlns:a16="http://schemas.microsoft.com/office/drawing/2014/main" val="4098723694"/>
                    </a:ext>
                  </a:extLst>
                </a:gridCol>
                <a:gridCol w="918102">
                  <a:extLst>
                    <a:ext uri="{9D8B030D-6E8A-4147-A177-3AD203B41FA5}">
                      <a16:colId xmlns:a16="http://schemas.microsoft.com/office/drawing/2014/main" val="2093805076"/>
                    </a:ext>
                  </a:extLst>
                </a:gridCol>
                <a:gridCol w="918102">
                  <a:extLst>
                    <a:ext uri="{9D8B030D-6E8A-4147-A177-3AD203B41FA5}">
                      <a16:colId xmlns:a16="http://schemas.microsoft.com/office/drawing/2014/main" val="3165666325"/>
                    </a:ext>
                  </a:extLst>
                </a:gridCol>
                <a:gridCol w="918102">
                  <a:extLst>
                    <a:ext uri="{9D8B030D-6E8A-4147-A177-3AD203B41FA5}">
                      <a16:colId xmlns:a16="http://schemas.microsoft.com/office/drawing/2014/main" val="1372804330"/>
                    </a:ext>
                  </a:extLst>
                </a:gridCol>
                <a:gridCol w="2952329">
                  <a:extLst>
                    <a:ext uri="{9D8B030D-6E8A-4147-A177-3AD203B41FA5}">
                      <a16:colId xmlns:a16="http://schemas.microsoft.com/office/drawing/2014/main" val="3630839368"/>
                    </a:ext>
                  </a:extLst>
                </a:gridCol>
              </a:tblGrid>
              <a:tr h="117004">
                <a:tc rowSpan="2">
                  <a:txBody>
                    <a:bodyPr/>
                    <a:lstStyle/>
                    <a:p>
                      <a:pPr algn="ctr" fontAlgn="ctr"/>
                      <a:r>
                        <a:rPr lang="zh-TW" altLang="en-US" sz="900" b="1" u="none" strike="noStrike" dirty="0">
                          <a:effectLst/>
                          <a:latin typeface="微軟正黑體" panose="020B0604030504040204" pitchFamily="34" charset="-120"/>
                          <a:ea typeface="微軟正黑體" panose="020B0604030504040204" pitchFamily="34" charset="-120"/>
                        </a:rPr>
                        <a:t>校訂指標</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fontAlgn="ctr"/>
                      <a:r>
                        <a:rPr lang="en-US" altLang="zh-TW" sz="900" b="1" u="none" strike="noStrike" dirty="0">
                          <a:effectLst/>
                          <a:latin typeface="Microsoft JhengHei Light" panose="020B0304030504040204" pitchFamily="34" charset="-120"/>
                          <a:ea typeface="Microsoft JhengHei Light" panose="020B0304030504040204" pitchFamily="34" charset="-120"/>
                        </a:rPr>
                        <a:t>109</a:t>
                      </a:r>
                      <a:r>
                        <a:rPr lang="zh-TW" altLang="en-US" sz="900" b="1" u="none" strike="noStrike" dirty="0">
                          <a:effectLst/>
                          <a:latin typeface="Microsoft JhengHei Light" panose="020B0304030504040204" pitchFamily="34" charset="-120"/>
                          <a:ea typeface="Microsoft JhengHei Light" panose="020B0304030504040204" pitchFamily="34" charset="-120"/>
                        </a:rPr>
                        <a:t>學年度</a:t>
                      </a:r>
                      <a:endParaRPr lang="zh-TW" altLang="en-US" sz="900" b="1" i="0" u="none" strike="noStrike" dirty="0">
                        <a:solidFill>
                          <a:srgbClr val="000000"/>
                        </a:solidFill>
                        <a:effectLst/>
                        <a:latin typeface="Microsoft JhengHei Light" panose="020B0304030504040204" pitchFamily="34" charset="-120"/>
                        <a:ea typeface="Microsoft JhengHei Light" panose="020B0304030504040204" pitchFamily="34" charset="-120"/>
                      </a:endParaRPr>
                    </a:p>
                  </a:txBody>
                  <a:tcPr marL="3730" marR="3730" marT="3730" marB="0" anchor="ctr">
                    <a:solidFill>
                      <a:srgbClr val="DBAF0F"/>
                    </a:solidFill>
                  </a:tcPr>
                </a:tc>
                <a:tc>
                  <a:txBody>
                    <a:bodyPr/>
                    <a:lstStyle/>
                    <a:p>
                      <a:pPr algn="ctr"/>
                      <a:r>
                        <a:rPr lang="en-US" altLang="zh-TW" sz="900" b="1" u="none" strike="noStrike" dirty="0">
                          <a:effectLst/>
                          <a:latin typeface="Microsoft JhengHei Light" panose="020B0304030504040204" pitchFamily="34" charset="-120"/>
                          <a:ea typeface="Microsoft JhengHei Light" panose="020B0304030504040204" pitchFamily="34" charset="-120"/>
                        </a:rPr>
                        <a:t>110</a:t>
                      </a:r>
                      <a:r>
                        <a:rPr lang="zh-TW" altLang="en-US" sz="900" b="1" u="none" strike="noStrike" dirty="0">
                          <a:effectLst/>
                          <a:latin typeface="Microsoft JhengHei Light" panose="020B0304030504040204" pitchFamily="34" charset="-120"/>
                          <a:ea typeface="Microsoft JhengHei Light" panose="020B0304030504040204" pitchFamily="34" charset="-120"/>
                        </a:rPr>
                        <a:t>學年度</a:t>
                      </a:r>
                      <a:endParaRPr lang="zh-TW" altLang="en-US" b="1" dirty="0">
                        <a:latin typeface="Microsoft JhengHei Light" panose="020B0304030504040204" pitchFamily="34" charset="-120"/>
                        <a:ea typeface="Microsoft JhengHei Light" panose="020B0304030504040204" pitchFamily="34" charset="-120"/>
                      </a:endParaRPr>
                    </a:p>
                  </a:txBody>
                  <a:tcPr marL="3730" marR="3730" marT="3730" marB="0" anchor="ctr">
                    <a:solidFill>
                      <a:srgbClr val="DBAF0F"/>
                    </a:solidFill>
                  </a:tcPr>
                </a:tc>
                <a:tc>
                  <a:txBody>
                    <a:bodyPr/>
                    <a:lstStyle/>
                    <a:p>
                      <a:pPr algn="ctr"/>
                      <a:r>
                        <a:rPr lang="en-US" altLang="zh-TW" sz="900" b="1" kern="1200" dirty="0">
                          <a:solidFill>
                            <a:schemeClr val="dk1"/>
                          </a:solidFill>
                          <a:latin typeface="Microsoft JhengHei Light" panose="020B0304030504040204" pitchFamily="34" charset="-120"/>
                          <a:ea typeface="Microsoft JhengHei Light" panose="020B0304030504040204" pitchFamily="34" charset="-120"/>
                          <a:cs typeface="+mn-cs"/>
                        </a:rPr>
                        <a:t>111</a:t>
                      </a:r>
                      <a:r>
                        <a:rPr lang="zh-TW" altLang="en-US" sz="900" b="1" kern="1200" dirty="0">
                          <a:solidFill>
                            <a:schemeClr val="dk1"/>
                          </a:solidFill>
                          <a:latin typeface="Microsoft JhengHei Light" panose="020B0304030504040204" pitchFamily="34" charset="-120"/>
                          <a:ea typeface="Microsoft JhengHei Light" panose="020B0304030504040204" pitchFamily="34" charset="-120"/>
                          <a:cs typeface="+mn-cs"/>
                        </a:rPr>
                        <a:t>學年度</a:t>
                      </a:r>
                    </a:p>
                  </a:txBody>
                  <a:tcPr marL="3730" marR="3730" marT="3730" marB="0" anchor="ctr">
                    <a:solidFill>
                      <a:srgbClr val="DBAF0F"/>
                    </a:solidFill>
                  </a:tcPr>
                </a:tc>
                <a:tc>
                  <a:txBody>
                    <a:bodyPr/>
                    <a:lstStyle/>
                    <a:p>
                      <a:pPr algn="ctr"/>
                      <a:r>
                        <a:rPr lang="en-US" altLang="zh-TW" sz="900" b="1" kern="1200" dirty="0">
                          <a:solidFill>
                            <a:schemeClr val="dk1"/>
                          </a:solidFill>
                          <a:latin typeface="Microsoft JhengHei Light" panose="020B0304030504040204" pitchFamily="34" charset="-120"/>
                          <a:ea typeface="Microsoft JhengHei Light" panose="020B0304030504040204" pitchFamily="34" charset="-120"/>
                          <a:cs typeface="+mn-cs"/>
                        </a:rPr>
                        <a:t>112</a:t>
                      </a:r>
                      <a:r>
                        <a:rPr lang="zh-TW" altLang="en-US" sz="900" b="1" kern="1200" dirty="0">
                          <a:solidFill>
                            <a:schemeClr val="dk1"/>
                          </a:solidFill>
                          <a:latin typeface="Microsoft JhengHei Light" panose="020B0304030504040204" pitchFamily="34" charset="-120"/>
                          <a:ea typeface="Microsoft JhengHei Light" panose="020B0304030504040204" pitchFamily="34" charset="-120"/>
                          <a:cs typeface="+mn-cs"/>
                        </a:rPr>
                        <a:t>學年度</a:t>
                      </a:r>
                    </a:p>
                  </a:txBody>
                  <a:tcPr marL="3730" marR="3730" marT="3730" marB="0" anchor="ctr">
                    <a:solidFill>
                      <a:srgbClr val="DBAF0F"/>
                    </a:solidFill>
                  </a:tcPr>
                </a:tc>
                <a:tc rowSpan="2">
                  <a:txBody>
                    <a:bodyPr/>
                    <a:lstStyle/>
                    <a:p>
                      <a:r>
                        <a:rPr lang="zh-TW" altLang="en-US" sz="900" b="1" u="none" strike="noStrike" dirty="0">
                          <a:effectLst/>
                          <a:latin typeface="微軟正黑體" panose="020B0604030504040204" pitchFamily="34" charset="-120"/>
                          <a:ea typeface="微軟正黑體" panose="020B0604030504040204" pitchFamily="34" charset="-120"/>
                        </a:rPr>
                        <a:t>說明</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extLst>
                  <a:ext uri="{0D108BD9-81ED-4DB2-BD59-A6C34878D82A}">
                    <a16:rowId xmlns:a16="http://schemas.microsoft.com/office/drawing/2014/main" val="249170698"/>
                  </a:ext>
                </a:extLst>
              </a:tr>
              <a:tr h="117004">
                <a:tc vMerge="1">
                  <a:txBody>
                    <a:bodyPr/>
                    <a:lstStyle/>
                    <a:p>
                      <a:endParaRPr lang="zh-TW" altLang="en-US"/>
                    </a:p>
                  </a:txBody>
                  <a:tcPr/>
                </a:tc>
                <a:tc>
                  <a:txBody>
                    <a:bodyPr/>
                    <a:lstStyle/>
                    <a:p>
                      <a:pPr algn="ctr" fontAlgn="ctr"/>
                      <a:r>
                        <a:rPr lang="zh-TW" altLang="en-US" sz="900" b="1" u="none" strike="noStrike" dirty="0">
                          <a:effectLst/>
                          <a:latin typeface="微軟正黑體" panose="020B0604030504040204" pitchFamily="34" charset="-120"/>
                          <a:ea typeface="微軟正黑體" panose="020B0604030504040204" pitchFamily="34" charset="-120"/>
                        </a:rPr>
                        <a:t>實際值</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a:r>
                        <a:rPr lang="zh-TW" altLang="en-US" sz="900" b="1" u="none" strike="noStrike" dirty="0">
                          <a:effectLst/>
                          <a:latin typeface="微軟正黑體" panose="020B0604030504040204" pitchFamily="34" charset="-120"/>
                          <a:ea typeface="微軟正黑體" panose="020B0604030504040204" pitchFamily="34" charset="-120"/>
                        </a:rPr>
                        <a:t>完成值</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fontAlgn="ctr"/>
                      <a:r>
                        <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rPr>
                        <a:t>完成值</a:t>
                      </a:r>
                    </a:p>
                  </a:txBody>
                  <a:tcPr marL="3730" marR="3730" marT="3730" marB="0" anchor="ctr">
                    <a:solidFill>
                      <a:srgbClr val="DBAF0F"/>
                    </a:solidFill>
                  </a:tcPr>
                </a:tc>
                <a:tc>
                  <a:txBody>
                    <a:bodyPr/>
                    <a:lstStyle/>
                    <a:p>
                      <a:pPr algn="ctr" fontAlgn="ctr"/>
                      <a:r>
                        <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rPr>
                        <a:t>目標值</a:t>
                      </a:r>
                    </a:p>
                  </a:txBody>
                  <a:tcPr marL="3730" marR="3730" marT="3730" marB="0" anchor="ctr">
                    <a:solidFill>
                      <a:srgbClr val="DBAF0F"/>
                    </a:solidFill>
                  </a:tcPr>
                </a:tc>
                <a:tc vMerge="1">
                  <a:txBody>
                    <a:bodyPr/>
                    <a:lstStyle/>
                    <a:p>
                      <a:endParaRPr lang="zh-TW" altLang="en-US"/>
                    </a:p>
                  </a:txBody>
                  <a:tcPr/>
                </a:tc>
                <a:extLst>
                  <a:ext uri="{0D108BD9-81ED-4DB2-BD59-A6C34878D82A}">
                    <a16:rowId xmlns:a16="http://schemas.microsoft.com/office/drawing/2014/main" val="1180148072"/>
                  </a:ext>
                </a:extLst>
              </a:tr>
              <a:tr h="261949">
                <a:tc>
                  <a:txBody>
                    <a:bodyPr/>
                    <a:lstStyle/>
                    <a:p>
                      <a:pPr algn="l" fontAlgn="ct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教學</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大學部</a:t>
                      </a:r>
                      <a:r>
                        <a:rPr lang="en-US" altLang="zh-TW" sz="900" b="1" u="none" strike="noStrike" dirty="0">
                          <a:effectLst/>
                          <a:latin typeface="微軟正黑體" panose="020B0604030504040204" pitchFamily="34" charset="-120"/>
                          <a:ea typeface="微軟正黑體" panose="020B0604030504040204" pitchFamily="34" charset="-120"/>
                        </a:rPr>
                        <a:t>EMI</a:t>
                      </a:r>
                      <a:r>
                        <a:rPr lang="zh-TW" altLang="en-US" sz="900" b="1" u="none" strike="noStrike" dirty="0">
                          <a:effectLst/>
                          <a:latin typeface="微軟正黑體" panose="020B0604030504040204" pitchFamily="34" charset="-120"/>
                          <a:ea typeface="微軟正黑體" panose="020B0604030504040204" pitchFamily="34" charset="-120"/>
                        </a:rPr>
                        <a:t>課程開課學分數</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0 </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2</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2</a:t>
                      </a: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7</a:t>
                      </a:r>
                    </a:p>
                  </a:txBody>
                  <a:tcPr marL="3730" marR="3730" marT="3730" marB="0" anchor="ctr">
                    <a:solidFill>
                      <a:schemeClr val="bg1"/>
                    </a:solidFill>
                  </a:tcPr>
                </a:tc>
                <a:tc>
                  <a:txBody>
                    <a:bodyPr/>
                    <a:lstStyle/>
                    <a:p>
                      <a:r>
                        <a:rPr lang="zh-TW" altLang="en-US" sz="900" b="1" u="none" strike="noStrike">
                          <a:effectLst/>
                          <a:latin typeface="微軟正黑體" panose="020B0604030504040204" pitchFamily="34" charset="-120"/>
                          <a:ea typeface="微軟正黑體" panose="020B0604030504040204" pitchFamily="34" charset="-120"/>
                        </a:rPr>
                        <a:t>●大學部</a:t>
                      </a:r>
                      <a:r>
                        <a:rPr lang="en-US" altLang="zh-TW" sz="900" b="1" u="none" strike="noStrike">
                          <a:effectLst/>
                          <a:latin typeface="微軟正黑體" panose="020B0604030504040204" pitchFamily="34" charset="-120"/>
                          <a:ea typeface="微軟正黑體" panose="020B0604030504040204" pitchFamily="34" charset="-120"/>
                        </a:rPr>
                        <a:t>(</a:t>
                      </a:r>
                      <a:r>
                        <a:rPr lang="zh-TW" altLang="en-US" sz="900" b="1" u="none" strike="noStrike">
                          <a:effectLst/>
                          <a:latin typeface="微軟正黑體" panose="020B0604030504040204" pitchFamily="34" charset="-120"/>
                          <a:ea typeface="微軟正黑體" panose="020B0604030504040204" pitchFamily="34" charset="-120"/>
                        </a:rPr>
                        <a:t>含學士後</a:t>
                      </a:r>
                      <a:r>
                        <a:rPr lang="en-US" altLang="zh-TW" sz="900" b="1" u="none" strike="noStrike">
                          <a:effectLst/>
                          <a:latin typeface="微軟正黑體" panose="020B0604030504040204" pitchFamily="34" charset="-120"/>
                          <a:ea typeface="微軟正黑體" panose="020B0604030504040204" pitchFamily="34" charset="-120"/>
                        </a:rPr>
                        <a:t>)EMI</a:t>
                      </a:r>
                      <a:r>
                        <a:rPr lang="zh-TW" altLang="en-US" sz="900" b="1" u="none" strike="noStrike">
                          <a:effectLst/>
                          <a:latin typeface="微軟正黑體" panose="020B0604030504040204" pitchFamily="34" charset="-120"/>
                          <a:ea typeface="微軟正黑體" panose="020B0604030504040204" pitchFamily="34" charset="-120"/>
                        </a:rPr>
                        <a:t>課程開課學分數加總</a:t>
                      </a:r>
                      <a:br>
                        <a:rPr lang="zh-TW" altLang="en-US" sz="900" b="1" u="none" strike="noStrike">
                          <a:effectLst/>
                          <a:latin typeface="微軟正黑體" panose="020B0604030504040204" pitchFamily="34" charset="-120"/>
                          <a:ea typeface="微軟正黑體" panose="020B0604030504040204" pitchFamily="34" charset="-120"/>
                        </a:rPr>
                      </a:br>
                      <a:r>
                        <a:rPr lang="zh-TW" altLang="en-US" sz="900" b="1" u="none" strike="noStrike">
                          <a:effectLst/>
                          <a:latin typeface="微軟正黑體" panose="020B0604030504040204" pitchFamily="34" charset="-120"/>
                          <a:ea typeface="微軟正黑體" panose="020B0604030504040204" pitchFamily="34" charset="-120"/>
                        </a:rPr>
                        <a:t>●以人數未達標準停開後之開課數計算</a:t>
                      </a:r>
                      <a:endParaRPr lang="zh-TW" altLang="en-US" b="1">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3553341010"/>
                  </a:ext>
                </a:extLst>
              </a:tr>
              <a:tr h="271968">
                <a:tc>
                  <a:txBody>
                    <a:bodyPr/>
                    <a:lstStyle/>
                    <a:p>
                      <a:pPr algn="l" fontAlgn="ct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國際化</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境外在學生占比</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7.1%</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10.9%</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10.2%</a:t>
                      </a: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12.3%</a:t>
                      </a:r>
                    </a:p>
                  </a:txBody>
                  <a:tcPr marL="3730" marR="3730" marT="3730" marB="0" anchor="ctr">
                    <a:solidFill>
                      <a:schemeClr val="bg1"/>
                    </a:solidFill>
                  </a:tcPr>
                </a:tc>
                <a:tc>
                  <a:txBody>
                    <a:bodyPr/>
                    <a:lstStyle/>
                    <a:p>
                      <a:r>
                        <a:rPr lang="zh-TW" altLang="en-US" sz="900" b="1" u="none" strike="noStrike" dirty="0">
                          <a:effectLst/>
                          <a:latin typeface="微軟正黑體" panose="020B0604030504040204" pitchFamily="34" charset="-120"/>
                          <a:ea typeface="微軟正黑體" panose="020B0604030504040204" pitchFamily="34" charset="-120"/>
                        </a:rPr>
                        <a:t>●境外在學生：指所有僑、外、陸在學生</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含學、碩、博籍，不含休學</a:t>
                      </a:r>
                      <a:r>
                        <a:rPr lang="en-US" altLang="zh-TW" sz="900" b="1" u="none" strike="noStrike" dirty="0">
                          <a:effectLst/>
                          <a:latin typeface="微軟正黑體" panose="020B0604030504040204" pitchFamily="34" charset="-120"/>
                          <a:ea typeface="微軟正黑體" panose="020B0604030504040204" pitchFamily="34" charset="-120"/>
                        </a:rPr>
                        <a:t>)</a:t>
                      </a:r>
                      <a:br>
                        <a:rPr lang="en-US" altLang="zh-TW" sz="900" b="1" u="none" strike="noStrike" dirty="0">
                          <a:effectLst/>
                          <a:latin typeface="微軟正黑體" panose="020B0604030504040204" pitchFamily="34" charset="-120"/>
                          <a:ea typeface="微軟正黑體" panose="020B0604030504040204" pitchFamily="34" charset="-120"/>
                        </a:rPr>
                      </a:b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每學年度註冊人數以</a:t>
                      </a:r>
                      <a:r>
                        <a:rPr lang="en-US" altLang="zh-TW" sz="900" b="1" u="none" strike="noStrike" dirty="0">
                          <a:effectLst/>
                          <a:latin typeface="微軟正黑體" panose="020B0604030504040204" pitchFamily="34" charset="-120"/>
                          <a:ea typeface="微軟正黑體" panose="020B0604030504040204" pitchFamily="34" charset="-120"/>
                        </a:rPr>
                        <a:t>10/15</a:t>
                      </a:r>
                      <a:r>
                        <a:rPr lang="zh-TW" altLang="en-US" sz="900" b="1" u="none" strike="noStrike" dirty="0">
                          <a:effectLst/>
                          <a:latin typeface="微軟正黑體" panose="020B0604030504040204" pitchFamily="34" charset="-120"/>
                          <a:ea typeface="微軟正黑體" panose="020B0604030504040204" pitchFamily="34" charset="-120"/>
                        </a:rPr>
                        <a:t>為基準</a:t>
                      </a:r>
                      <a:br>
                        <a:rPr lang="zh-TW" altLang="en-US" sz="900" b="1" u="none" strike="noStrike" dirty="0">
                          <a:effectLst/>
                          <a:latin typeface="微軟正黑體" panose="020B0604030504040204" pitchFamily="34" charset="-120"/>
                          <a:ea typeface="微軟正黑體" panose="020B0604030504040204" pitchFamily="34" charset="-120"/>
                        </a:rPr>
                      </a:br>
                      <a:r>
                        <a:rPr lang="zh-TW" altLang="en-US" sz="900" b="1" u="none" strike="noStrike" dirty="0">
                          <a:effectLst/>
                          <a:latin typeface="微軟正黑體" panose="020B0604030504040204" pitchFamily="34" charset="-120"/>
                          <a:ea typeface="微軟正黑體" panose="020B0604030504040204" pitchFamily="34" charset="-120"/>
                        </a:rPr>
                        <a:t>●每年成長</a:t>
                      </a:r>
                      <a:r>
                        <a:rPr lang="en-US" altLang="zh-TW" sz="900" b="1" u="none" strike="noStrike" dirty="0">
                          <a:effectLst/>
                          <a:latin typeface="微軟正黑體" panose="020B0604030504040204" pitchFamily="34" charset="-120"/>
                          <a:ea typeface="微軟正黑體" panose="020B0604030504040204" pitchFamily="34" charset="-120"/>
                        </a:rPr>
                        <a:t>10</a:t>
                      </a:r>
                      <a:r>
                        <a:rPr lang="zh-TW" altLang="en-US" sz="900" b="1" u="none" strike="noStrike" dirty="0">
                          <a:effectLst/>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2961552193"/>
                  </a:ext>
                </a:extLst>
              </a:tr>
              <a:tr h="361169">
                <a:tc>
                  <a:txBody>
                    <a:bodyPr/>
                    <a:lstStyle/>
                    <a:p>
                      <a:pPr algn="l" fontAlgn="ct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研究</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國科會研究計畫執行率</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a:effectLst/>
                          <a:latin typeface="微軟正黑體" panose="020B0604030504040204" pitchFamily="34" charset="-120"/>
                          <a:ea typeface="微軟正黑體" panose="020B0604030504040204" pitchFamily="34" charset="-120"/>
                        </a:rPr>
                        <a:t>55.2%</a:t>
                      </a:r>
                      <a:endParaRPr lang="en-US" altLang="zh-TW" sz="900" b="1" i="0" u="none" strike="noStrike">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50.0%</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40.0%</a:t>
                      </a:r>
                    </a:p>
                  </a:txBody>
                  <a:tcPr marL="3730" marR="3730" marT="3730" marB="0" anchor="ctr">
                    <a:solidFill>
                      <a:schemeClr val="bg1"/>
                    </a:solidFill>
                  </a:tcPr>
                </a:tc>
                <a:tc>
                  <a:txBody>
                    <a:bodyPr/>
                    <a:lstStyle/>
                    <a:p>
                      <a:pPr algn="ctr" fontAlgn="ctr"/>
                      <a:r>
                        <a:rPr lang="en-US" altLang="zh-TW" sz="900" b="1" i="0" u="none" strike="noStrike" dirty="0">
                          <a:solidFill>
                            <a:schemeClr val="tx1"/>
                          </a:solidFill>
                          <a:effectLst/>
                          <a:latin typeface="微軟正黑體" panose="020B0604030504040204" pitchFamily="34" charset="-120"/>
                          <a:ea typeface="微軟正黑體" panose="020B0604030504040204" pitchFamily="34" charset="-120"/>
                        </a:rPr>
                        <a:t>55.1%</a:t>
                      </a:r>
                    </a:p>
                  </a:txBody>
                  <a:tcPr marL="3730" marR="3730" marT="3730" marB="0" anchor="ctr">
                    <a:solidFill>
                      <a:schemeClr val="bg1"/>
                    </a:solidFill>
                  </a:tcPr>
                </a:tc>
                <a:tc>
                  <a:txBody>
                    <a:bodyPr/>
                    <a:lstStyle/>
                    <a:p>
                      <a:r>
                        <a:rPr lang="zh-TW" altLang="en-US" sz="900" b="1" u="none" strike="noStrike" dirty="0">
                          <a:effectLst/>
                          <a:latin typeface="微軟正黑體" panose="020B0604030504040204" pitchFamily="34" charset="-120"/>
                          <a:ea typeface="微軟正黑體" panose="020B0604030504040204" pitchFamily="34" charset="-120"/>
                        </a:rPr>
                        <a:t>●目標設定：≥全校實際值→成長</a:t>
                      </a:r>
                      <a:r>
                        <a:rPr lang="en-US" altLang="zh-TW" sz="900" b="1" u="none" strike="noStrike" dirty="0">
                          <a:effectLst/>
                          <a:latin typeface="微軟正黑體" panose="020B0604030504040204" pitchFamily="34" charset="-120"/>
                          <a:ea typeface="微軟正黑體" panose="020B0604030504040204" pitchFamily="34" charset="-120"/>
                        </a:rPr>
                        <a:t>5%</a:t>
                      </a:r>
                      <a:r>
                        <a:rPr lang="zh-TW" altLang="en-US" sz="900" b="1" u="none" strike="noStrike" dirty="0">
                          <a:effectLst/>
                          <a:latin typeface="微軟正黑體" panose="020B0604030504040204" pitchFamily="34" charset="-120"/>
                          <a:ea typeface="微軟正黑體" panose="020B0604030504040204" pitchFamily="34" charset="-120"/>
                        </a:rPr>
                        <a:t>；</a:t>
                      </a:r>
                      <a:r>
                        <a:rPr lang="en-US" altLang="zh-TW" sz="900" b="1" u="none" strike="noStrike" dirty="0">
                          <a:effectLst/>
                          <a:latin typeface="微軟正黑體" panose="020B0604030504040204" pitchFamily="34" charset="-120"/>
                          <a:ea typeface="微軟正黑體" panose="020B0604030504040204" pitchFamily="34" charset="-120"/>
                        </a:rPr>
                        <a:t>&lt;</a:t>
                      </a:r>
                      <a:r>
                        <a:rPr lang="zh-TW" altLang="en-US" sz="900" b="1" u="none" strike="noStrike" dirty="0">
                          <a:effectLst/>
                          <a:latin typeface="微軟正黑體" panose="020B0604030504040204" pitchFamily="34" charset="-120"/>
                          <a:ea typeface="微軟正黑體" panose="020B0604030504040204" pitchFamily="34" charset="-120"/>
                        </a:rPr>
                        <a:t>全校實際值→成長</a:t>
                      </a:r>
                      <a:r>
                        <a:rPr lang="en-US" altLang="zh-TW" sz="900" b="1" u="none" strike="noStrike" dirty="0">
                          <a:effectLst/>
                          <a:latin typeface="微軟正黑體" panose="020B0604030504040204" pitchFamily="34" charset="-120"/>
                          <a:ea typeface="微軟正黑體" panose="020B0604030504040204" pitchFamily="34" charset="-120"/>
                        </a:rPr>
                        <a:t>15% (</a:t>
                      </a:r>
                      <a:r>
                        <a:rPr lang="zh-TW" altLang="en-US" sz="900" b="1" u="none" strike="noStrike" dirty="0">
                          <a:effectLst/>
                          <a:latin typeface="微軟正黑體" panose="020B0604030504040204" pitchFamily="34" charset="-120"/>
                          <a:ea typeface="微軟正黑體" panose="020B0604030504040204" pitchFamily="34" charset="-120"/>
                        </a:rPr>
                        <a:t>目標值於前一學年度實際值確認後計算</a:t>
                      </a:r>
                      <a:r>
                        <a:rPr lang="en-US" altLang="zh-TW" sz="900" b="1" u="none" strike="noStrike" dirty="0">
                          <a:effectLst/>
                          <a:latin typeface="微軟正黑體" panose="020B0604030504040204" pitchFamily="34" charset="-120"/>
                          <a:ea typeface="微軟正黑體" panose="020B0604030504040204" pitchFamily="34" charset="-120"/>
                        </a:rPr>
                        <a:t>)</a:t>
                      </a:r>
                      <a:br>
                        <a:rPr lang="en-US" altLang="zh-TW" sz="900" b="1" u="none" strike="noStrike" dirty="0">
                          <a:effectLst/>
                          <a:latin typeface="微軟正黑體" panose="020B0604030504040204" pitchFamily="34" charset="-120"/>
                          <a:ea typeface="微軟正黑體" panose="020B0604030504040204" pitchFamily="34" charset="-120"/>
                        </a:rPr>
                      </a:b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每學年度研究計畫數、專任教師人數將於當年</a:t>
                      </a:r>
                      <a:r>
                        <a:rPr lang="en-US" altLang="zh-TW" sz="900" b="1" u="none" strike="noStrike" dirty="0">
                          <a:effectLst/>
                          <a:latin typeface="微軟正黑體" panose="020B0604030504040204" pitchFamily="34" charset="-120"/>
                          <a:ea typeface="微軟正黑體" panose="020B0604030504040204" pitchFamily="34" charset="-120"/>
                        </a:rPr>
                        <a:t>9</a:t>
                      </a:r>
                      <a:r>
                        <a:rPr lang="zh-TW" altLang="en-US" sz="900" b="1" u="none" strike="noStrike" dirty="0">
                          <a:effectLst/>
                          <a:latin typeface="微軟正黑體" panose="020B0604030504040204" pitchFamily="34" charset="-120"/>
                          <a:ea typeface="微軟正黑體" panose="020B0604030504040204" pitchFamily="34" charset="-120"/>
                        </a:rPr>
                        <a:t>月底結算</a:t>
                      </a:r>
                      <a:br>
                        <a:rPr lang="zh-TW" altLang="en-US" sz="900" b="1" u="none" strike="noStrike" dirty="0">
                          <a:effectLst/>
                          <a:latin typeface="微軟正黑體" panose="020B0604030504040204" pitchFamily="34" charset="-120"/>
                          <a:ea typeface="微軟正黑體" panose="020B0604030504040204" pitchFamily="34" charset="-120"/>
                        </a:rPr>
                      </a:br>
                      <a:r>
                        <a:rPr lang="zh-TW" altLang="en-US" sz="900" b="1" u="none" strike="noStrike" dirty="0">
                          <a:effectLst/>
                          <a:latin typeface="微軟正黑體" panose="020B0604030504040204" pitchFamily="34" charset="-120"/>
                          <a:ea typeface="微軟正黑體" panose="020B0604030504040204" pitchFamily="34" charset="-120"/>
                        </a:rPr>
                        <a:t>●算式：該年執行計畫總人數</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學院專任教師總人數</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1400951255"/>
                  </a:ext>
                </a:extLst>
              </a:tr>
              <a:tr h="117004">
                <a:tc rowSpan="2">
                  <a:txBody>
                    <a:bodyPr/>
                    <a:lstStyle/>
                    <a:p>
                      <a:pPr algn="ctr" fontAlgn="ctr"/>
                      <a:r>
                        <a:rPr lang="zh-TW" altLang="en-US" sz="900" b="1" u="none" strike="noStrike" dirty="0">
                          <a:effectLst/>
                          <a:latin typeface="微軟正黑體" panose="020B0604030504040204" pitchFamily="34" charset="-120"/>
                          <a:ea typeface="微軟正黑體" panose="020B0604030504040204" pitchFamily="34" charset="-120"/>
                        </a:rPr>
                        <a:t>校訂指標</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2020</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a:r>
                        <a:rPr lang="en-US" altLang="zh-TW" sz="900" b="1" u="none" strike="noStrike" dirty="0">
                          <a:effectLst/>
                          <a:latin typeface="微軟正黑體" panose="020B0604030504040204" pitchFamily="34" charset="-120"/>
                          <a:ea typeface="微軟正黑體" panose="020B0604030504040204" pitchFamily="34" charset="-120"/>
                        </a:rPr>
                        <a:t>2021</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2022</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a:r>
                        <a:rPr lang="en-US" altLang="zh-TW" sz="900" b="1" kern="1200" dirty="0">
                          <a:solidFill>
                            <a:schemeClr val="dk1"/>
                          </a:solidFill>
                          <a:latin typeface="微軟正黑體" panose="020B0604030504040204" pitchFamily="34" charset="-120"/>
                          <a:ea typeface="微軟正黑體" panose="020B0604030504040204" pitchFamily="34" charset="-120"/>
                          <a:cs typeface="+mn-cs"/>
                        </a:rPr>
                        <a:t>2023</a:t>
                      </a:r>
                      <a:endParaRPr lang="zh-TW" altLang="en-US" sz="900" b="1" kern="1200" dirty="0">
                        <a:solidFill>
                          <a:schemeClr val="dk1"/>
                        </a:solidFill>
                        <a:latin typeface="微軟正黑體" panose="020B0604030504040204" pitchFamily="34" charset="-120"/>
                        <a:ea typeface="微軟正黑體" panose="020B0604030504040204" pitchFamily="34" charset="-120"/>
                        <a:cs typeface="+mn-cs"/>
                      </a:endParaRPr>
                    </a:p>
                  </a:txBody>
                  <a:tcPr marL="3730" marR="3730" marT="3730" marB="0" anchor="ctr">
                    <a:solidFill>
                      <a:srgbClr val="DBAF0F"/>
                    </a:solidFill>
                  </a:tcPr>
                </a:tc>
                <a:tc rowSpan="2">
                  <a:txBody>
                    <a:bodyPr/>
                    <a:lstStyle/>
                    <a:p>
                      <a:r>
                        <a:rPr lang="zh-TW" altLang="en-US" sz="900" b="1" u="none" strike="noStrike" dirty="0">
                          <a:effectLst/>
                          <a:latin typeface="微軟正黑體" panose="020B0604030504040204" pitchFamily="34" charset="-120"/>
                          <a:ea typeface="微軟正黑體" panose="020B0604030504040204" pitchFamily="34" charset="-120"/>
                        </a:rPr>
                        <a:t>說明</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extLst>
                  <a:ext uri="{0D108BD9-81ED-4DB2-BD59-A6C34878D82A}">
                    <a16:rowId xmlns:a16="http://schemas.microsoft.com/office/drawing/2014/main" val="2975720638"/>
                  </a:ext>
                </a:extLst>
              </a:tr>
              <a:tr h="117004">
                <a:tc vMerge="1">
                  <a:txBody>
                    <a:bodyPr/>
                    <a:lstStyle/>
                    <a:p>
                      <a:endParaRPr lang="zh-TW" altLang="en-US"/>
                    </a:p>
                  </a:txBody>
                  <a:tcPr/>
                </a:tc>
                <a:tc>
                  <a:txBody>
                    <a:bodyPr/>
                    <a:lstStyle/>
                    <a:p>
                      <a:pPr algn="ctr" fontAlgn="ctr"/>
                      <a:r>
                        <a:rPr lang="zh-TW" altLang="en-US" sz="900" b="1" u="none" strike="noStrike" dirty="0">
                          <a:effectLst/>
                          <a:latin typeface="微軟正黑體" panose="020B0604030504040204" pitchFamily="34" charset="-120"/>
                          <a:ea typeface="微軟正黑體" panose="020B0604030504040204" pitchFamily="34" charset="-120"/>
                        </a:rPr>
                        <a:t>實際值</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b="1" u="none" strike="noStrike" dirty="0">
                          <a:effectLst/>
                          <a:latin typeface="微軟正黑體" panose="020B0604030504040204" pitchFamily="34" charset="-120"/>
                          <a:ea typeface="微軟正黑體" panose="020B0604030504040204" pitchFamily="34" charset="-120"/>
                        </a:rPr>
                        <a:t>完成值</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fontAlgn="ctr"/>
                      <a:r>
                        <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rPr>
                        <a:t>完成值</a:t>
                      </a:r>
                    </a:p>
                  </a:txBody>
                  <a:tcPr marL="3730" marR="3730" marT="3730" marB="0" anchor="ctr">
                    <a:solidFill>
                      <a:srgbClr val="DBAF0F"/>
                    </a:solidFill>
                  </a:tcPr>
                </a:tc>
                <a:tc>
                  <a:txBody>
                    <a:bodyPr/>
                    <a:lstStyle/>
                    <a:p>
                      <a:pPr algn="ctr" fontAlgn="ctr"/>
                      <a:r>
                        <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rPr>
                        <a:t>目標值</a:t>
                      </a:r>
                    </a:p>
                  </a:txBody>
                  <a:tcPr marL="3730" marR="3730" marT="3730" marB="0" anchor="ctr">
                    <a:solidFill>
                      <a:srgbClr val="DBAF0F"/>
                    </a:solidFill>
                  </a:tcPr>
                </a:tc>
                <a:tc vMerge="1">
                  <a:txBody>
                    <a:bodyPr/>
                    <a:lstStyle/>
                    <a:p>
                      <a:endParaRPr lang="zh-TW" altLang="en-US"/>
                    </a:p>
                  </a:txBody>
                  <a:tcPr/>
                </a:tc>
                <a:extLst>
                  <a:ext uri="{0D108BD9-81ED-4DB2-BD59-A6C34878D82A}">
                    <a16:rowId xmlns:a16="http://schemas.microsoft.com/office/drawing/2014/main" val="3269139449"/>
                  </a:ext>
                </a:extLst>
              </a:tr>
              <a:tr h="261949">
                <a:tc>
                  <a:txBody>
                    <a:bodyPr/>
                    <a:lstStyle/>
                    <a:p>
                      <a:pPr algn="l" fontAlgn="ct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研究</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論文總篇數</a:t>
                      </a:r>
                      <a:r>
                        <a:rPr lang="en-US" altLang="zh-TW" sz="900" b="1" u="none" strike="noStrike" dirty="0">
                          <a:effectLst/>
                          <a:latin typeface="微軟正黑體" panose="020B0604030504040204" pitchFamily="34" charset="-120"/>
                          <a:ea typeface="微軟正黑體" panose="020B0604030504040204" pitchFamily="34" charset="-120"/>
                        </a:rPr>
                        <a:t>-</a:t>
                      </a:r>
                      <a:r>
                        <a:rPr lang="en-US" altLang="zh-TW" sz="900" b="1" u="none" strike="noStrike" dirty="0" err="1">
                          <a:effectLst/>
                          <a:latin typeface="微軟正黑體" panose="020B0604030504040204" pitchFamily="34" charset="-120"/>
                          <a:ea typeface="微軟正黑體" panose="020B0604030504040204" pitchFamily="34" charset="-120"/>
                        </a:rPr>
                        <a:t>SciVal</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161</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191</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132</a:t>
                      </a: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245</a:t>
                      </a:r>
                    </a:p>
                  </a:txBody>
                  <a:tcPr marL="3730" marR="3730" marT="3730" marB="0" anchor="ctr">
                    <a:solidFill>
                      <a:schemeClr val="bg1"/>
                    </a:solidFill>
                  </a:tcPr>
                </a:tc>
                <a:tc>
                  <a:txBody>
                    <a:bodyPr/>
                    <a:lstStyle/>
                    <a:p>
                      <a:r>
                        <a:rPr lang="zh-TW" altLang="en-US" sz="900" b="1" u="none" strike="noStrike">
                          <a:effectLst/>
                          <a:latin typeface="微軟正黑體" panose="020B0604030504040204" pitchFamily="34" charset="-120"/>
                          <a:ea typeface="微軟正黑體" panose="020B0604030504040204" pitchFamily="34" charset="-120"/>
                        </a:rPr>
                        <a:t>●資料來源：</a:t>
                      </a:r>
                      <a:r>
                        <a:rPr lang="en-US" sz="900" b="1" u="none" strike="noStrike">
                          <a:effectLst/>
                          <a:latin typeface="微軟正黑體" panose="020B0604030504040204" pitchFamily="34" charset="-120"/>
                          <a:ea typeface="微軟正黑體" panose="020B0604030504040204" pitchFamily="34" charset="-120"/>
                        </a:rPr>
                        <a:t>SciVal (Scopus)</a:t>
                      </a:r>
                      <a:br>
                        <a:rPr lang="en-US" sz="900" b="1" u="none" strike="noStrike">
                          <a:effectLst/>
                          <a:latin typeface="微軟正黑體" panose="020B0604030504040204" pitchFamily="34" charset="-120"/>
                          <a:ea typeface="微軟正黑體" panose="020B0604030504040204" pitchFamily="34" charset="-120"/>
                        </a:rPr>
                      </a:br>
                      <a:r>
                        <a:rPr lang="en-US" sz="900" b="1" u="none" strike="noStrike">
                          <a:effectLst/>
                          <a:latin typeface="微軟正黑體" panose="020B0604030504040204" pitchFamily="34" charset="-120"/>
                          <a:ea typeface="微軟正黑體" panose="020B0604030504040204" pitchFamily="34" charset="-120"/>
                        </a:rPr>
                        <a:t>●</a:t>
                      </a:r>
                      <a:r>
                        <a:rPr lang="zh-TW" altLang="en-US" sz="900" b="1" u="none" strike="noStrike">
                          <a:effectLst/>
                          <a:latin typeface="微軟正黑體" panose="020B0604030504040204" pitchFamily="34" charset="-120"/>
                          <a:ea typeface="微軟正黑體" panose="020B0604030504040204" pitchFamily="34" charset="-120"/>
                        </a:rPr>
                        <a:t>每年成長</a:t>
                      </a:r>
                      <a:r>
                        <a:rPr lang="en-US" altLang="zh-TW" sz="900" b="1" u="none" strike="noStrike">
                          <a:effectLst/>
                          <a:latin typeface="微軟正黑體" panose="020B0604030504040204" pitchFamily="34" charset="-120"/>
                          <a:ea typeface="微軟正黑體" panose="020B0604030504040204" pitchFamily="34" charset="-120"/>
                        </a:rPr>
                        <a:t>15</a:t>
                      </a:r>
                      <a:r>
                        <a:rPr lang="zh-TW" altLang="en-US" sz="900" b="1" u="none" strike="noStrike">
                          <a:effectLst/>
                          <a:latin typeface="微軟正黑體" panose="020B0604030504040204" pitchFamily="34" charset="-120"/>
                          <a:ea typeface="微軟正黑體" panose="020B0604030504040204" pitchFamily="34" charset="-120"/>
                        </a:rPr>
                        <a:t>％</a:t>
                      </a:r>
                      <a:endParaRPr lang="zh-TW" altLang="en-US" b="1">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3604108553"/>
                  </a:ext>
                </a:extLst>
              </a:tr>
              <a:tr h="261949">
                <a:tc>
                  <a:txBody>
                    <a:bodyPr/>
                    <a:lstStyle/>
                    <a:p>
                      <a:pPr algn="l" fontAlgn="ctr"/>
                      <a:r>
                        <a:rPr lang="en-US" altLang="zh-TW" sz="900" b="1" u="none" strike="noStrike">
                          <a:effectLst/>
                          <a:latin typeface="微軟正黑體" panose="020B0604030504040204" pitchFamily="34" charset="-120"/>
                          <a:ea typeface="微軟正黑體" panose="020B0604030504040204" pitchFamily="34" charset="-120"/>
                        </a:rPr>
                        <a:t>【</a:t>
                      </a:r>
                      <a:r>
                        <a:rPr lang="zh-TW" altLang="en-US" sz="900" b="1" u="none" strike="noStrike">
                          <a:effectLst/>
                          <a:latin typeface="微軟正黑體" panose="020B0604030504040204" pitchFamily="34" charset="-120"/>
                          <a:ea typeface="微軟正黑體" panose="020B0604030504040204" pitchFamily="34" charset="-120"/>
                        </a:rPr>
                        <a:t>研究</a:t>
                      </a:r>
                      <a:r>
                        <a:rPr lang="en-US" altLang="zh-TW" sz="900" b="1" u="none" strike="noStrike">
                          <a:effectLst/>
                          <a:latin typeface="微軟正黑體" panose="020B0604030504040204" pitchFamily="34" charset="-120"/>
                          <a:ea typeface="微軟正黑體" panose="020B0604030504040204" pitchFamily="34" charset="-120"/>
                        </a:rPr>
                        <a:t>】</a:t>
                      </a:r>
                      <a:r>
                        <a:rPr lang="zh-TW" altLang="en-US" sz="900" b="1" u="none" strike="noStrike">
                          <a:effectLst/>
                          <a:latin typeface="微軟正黑體" panose="020B0604030504040204" pitchFamily="34" charset="-120"/>
                          <a:ea typeface="微軟正黑體" panose="020B0604030504040204" pitchFamily="34" charset="-120"/>
                        </a:rPr>
                        <a:t>論文總篇數</a:t>
                      </a:r>
                      <a:r>
                        <a:rPr lang="en-US" altLang="zh-TW" sz="900" b="1" u="none" strike="noStrike">
                          <a:effectLst/>
                          <a:latin typeface="微軟正黑體" panose="020B0604030504040204" pitchFamily="34" charset="-120"/>
                          <a:ea typeface="微軟正黑體" panose="020B0604030504040204" pitchFamily="34" charset="-120"/>
                        </a:rPr>
                        <a:t>-WOS</a:t>
                      </a:r>
                      <a:endParaRPr lang="en-US" altLang="zh-TW" sz="900" b="1" i="0" u="none" strike="noStrike">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a:effectLst/>
                          <a:latin typeface="微軟正黑體" panose="020B0604030504040204" pitchFamily="34" charset="-120"/>
                          <a:ea typeface="微軟正黑體" panose="020B0604030504040204" pitchFamily="34" charset="-120"/>
                        </a:rPr>
                        <a:t>87</a:t>
                      </a:r>
                      <a:endParaRPr lang="en-US" altLang="zh-TW" sz="900" b="1" i="0" u="none" strike="noStrike">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115</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116</a:t>
                      </a: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132</a:t>
                      </a:r>
                    </a:p>
                  </a:txBody>
                  <a:tcPr marL="3730" marR="3730" marT="3730" marB="0" anchor="ctr">
                    <a:solidFill>
                      <a:schemeClr val="bg1"/>
                    </a:solidFill>
                  </a:tcPr>
                </a:tc>
                <a:tc>
                  <a:txBody>
                    <a:bodyPr/>
                    <a:lstStyle/>
                    <a:p>
                      <a:r>
                        <a:rPr lang="zh-TW" altLang="en-US" sz="900" b="1" u="none" strike="noStrike" dirty="0">
                          <a:effectLst/>
                          <a:latin typeface="微軟正黑體" panose="020B0604030504040204" pitchFamily="34" charset="-120"/>
                          <a:ea typeface="微軟正黑體" panose="020B0604030504040204" pitchFamily="34" charset="-120"/>
                        </a:rPr>
                        <a:t>●資料來源：研究競爭力分析系統</a:t>
                      </a:r>
                      <a:br>
                        <a:rPr lang="zh-TW" altLang="en-US" sz="900" b="1" u="none" strike="noStrike" dirty="0">
                          <a:effectLst/>
                          <a:latin typeface="微軟正黑體" panose="020B0604030504040204" pitchFamily="34" charset="-120"/>
                          <a:ea typeface="微軟正黑體" panose="020B0604030504040204" pitchFamily="34" charset="-120"/>
                        </a:rPr>
                      </a:br>
                      <a:r>
                        <a:rPr lang="zh-TW" altLang="en-US" sz="900" b="1" u="none" strike="noStrike" dirty="0">
                          <a:effectLst/>
                          <a:latin typeface="微軟正黑體" panose="020B0604030504040204" pitchFamily="34" charset="-120"/>
                          <a:ea typeface="微軟正黑體" panose="020B0604030504040204" pitchFamily="34" charset="-120"/>
                        </a:rPr>
                        <a:t>●每年成長</a:t>
                      </a:r>
                      <a:r>
                        <a:rPr lang="en-US" altLang="zh-TW" sz="900" b="1" u="none" strike="noStrike" dirty="0">
                          <a:effectLst/>
                          <a:latin typeface="微軟正黑體" panose="020B0604030504040204" pitchFamily="34" charset="-120"/>
                          <a:ea typeface="微軟正黑體" panose="020B0604030504040204" pitchFamily="34" charset="-120"/>
                        </a:rPr>
                        <a:t>15</a:t>
                      </a:r>
                      <a:r>
                        <a:rPr lang="zh-TW" altLang="en-US" sz="900" b="1" u="none" strike="noStrike" dirty="0">
                          <a:effectLst/>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1322540480"/>
                  </a:ext>
                </a:extLst>
              </a:tr>
              <a:tr h="261949">
                <a:tc>
                  <a:txBody>
                    <a:bodyPr/>
                    <a:lstStyle/>
                    <a:p>
                      <a:pPr algn="l" fontAlgn="ct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國際化</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國際合作論文百分比</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45.5%</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42.4%</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56.7%</a:t>
                      </a:r>
                    </a:p>
                  </a:txBody>
                  <a:tcPr marL="3730" marR="3730" marT="3730" marB="0" anchor="ctr">
                    <a:solidFill>
                      <a:schemeClr val="bg1"/>
                    </a:solidFill>
                  </a:tcPr>
                </a:tc>
                <a:tc>
                  <a:txBody>
                    <a:bodyPr/>
                    <a:lstStyle/>
                    <a:p>
                      <a:pPr algn="ctr" fontAlgn="ctr"/>
                      <a:r>
                        <a:rPr lang="en-US" altLang="zh-TW" sz="900" b="1" i="0" u="none" strike="noStrike" dirty="0">
                          <a:solidFill>
                            <a:schemeClr val="tx1"/>
                          </a:solidFill>
                          <a:effectLst/>
                          <a:latin typeface="微軟正黑體" panose="020B0604030504040204" pitchFamily="34" charset="-120"/>
                          <a:ea typeface="微軟正黑體" panose="020B0604030504040204" pitchFamily="34" charset="-120"/>
                        </a:rPr>
                        <a:t>69.2%</a:t>
                      </a:r>
                    </a:p>
                  </a:txBody>
                  <a:tcPr marL="3730" marR="3730" marT="3730" marB="0" anchor="ctr">
                    <a:solidFill>
                      <a:schemeClr val="bg1"/>
                    </a:solidFill>
                  </a:tcPr>
                </a:tc>
                <a:tc>
                  <a:txBody>
                    <a:bodyPr/>
                    <a:lstStyle/>
                    <a:p>
                      <a:r>
                        <a:rPr lang="zh-TW" altLang="en-US" sz="900" b="1" u="none" strike="noStrike" dirty="0">
                          <a:effectLst/>
                          <a:latin typeface="微軟正黑體" panose="020B0604030504040204" pitchFamily="34" charset="-120"/>
                          <a:ea typeface="微軟正黑體" panose="020B0604030504040204" pitchFamily="34" charset="-120"/>
                        </a:rPr>
                        <a:t>●資料來源：</a:t>
                      </a:r>
                      <a:r>
                        <a:rPr lang="en-US" sz="900" b="1" u="none" strike="noStrike" dirty="0" err="1">
                          <a:effectLst/>
                          <a:latin typeface="微軟正黑體" panose="020B0604030504040204" pitchFamily="34" charset="-120"/>
                          <a:ea typeface="微軟正黑體" panose="020B0604030504040204" pitchFamily="34" charset="-120"/>
                        </a:rPr>
                        <a:t>SciVal</a:t>
                      </a:r>
                      <a:r>
                        <a:rPr lang="en-US" sz="900" b="1" u="none" strike="noStrike" dirty="0">
                          <a:effectLst/>
                          <a:latin typeface="微軟正黑體" panose="020B0604030504040204" pitchFamily="34" charset="-120"/>
                          <a:ea typeface="微軟正黑體" panose="020B0604030504040204" pitchFamily="34" charset="-120"/>
                        </a:rPr>
                        <a:t> (Scopus)</a:t>
                      </a:r>
                      <a:br>
                        <a:rPr lang="en-US" sz="900" b="1" u="none" strike="noStrike" dirty="0">
                          <a:effectLst/>
                          <a:latin typeface="微軟正黑體" panose="020B0604030504040204" pitchFamily="34" charset="-120"/>
                          <a:ea typeface="微軟正黑體" panose="020B0604030504040204" pitchFamily="34" charset="-120"/>
                        </a:rPr>
                      </a:br>
                      <a:r>
                        <a:rPr lang="en-US"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每年成長</a:t>
                      </a:r>
                      <a:r>
                        <a:rPr lang="en-US" altLang="zh-TW" sz="900" b="1" u="none" strike="noStrike" dirty="0">
                          <a:effectLst/>
                          <a:latin typeface="微軟正黑體" panose="020B0604030504040204" pitchFamily="34" charset="-120"/>
                          <a:ea typeface="微軟正黑體" panose="020B0604030504040204" pitchFamily="34" charset="-120"/>
                        </a:rPr>
                        <a:t>15</a:t>
                      </a:r>
                      <a:r>
                        <a:rPr lang="zh-TW" altLang="en-US" sz="900" b="1" u="none" strike="noStrike" dirty="0">
                          <a:effectLst/>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3990904154"/>
                  </a:ext>
                </a:extLst>
              </a:tr>
              <a:tr h="117004">
                <a:tc rowSpan="2">
                  <a:txBody>
                    <a:bodyPr/>
                    <a:lstStyle/>
                    <a:p>
                      <a:pPr algn="ctr" fontAlgn="ctr"/>
                      <a:r>
                        <a:rPr lang="zh-TW" altLang="en-US" sz="900" b="1" u="none" strike="noStrike" dirty="0">
                          <a:effectLst/>
                          <a:latin typeface="微軟正黑體" panose="020B0604030504040204" pitchFamily="34" charset="-120"/>
                          <a:ea typeface="微軟正黑體" panose="020B0604030504040204" pitchFamily="34" charset="-120"/>
                        </a:rPr>
                        <a:t>校訂指標</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2015-2020</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a:r>
                        <a:rPr lang="en-US" altLang="zh-TW" sz="900" b="1" u="none" strike="noStrike" dirty="0">
                          <a:effectLst/>
                          <a:latin typeface="微軟正黑體" panose="020B0604030504040204" pitchFamily="34" charset="-120"/>
                          <a:ea typeface="微軟正黑體" panose="020B0604030504040204" pitchFamily="34" charset="-120"/>
                        </a:rPr>
                        <a:t>2016-2021</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2017-2022</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a:r>
                        <a:rPr lang="en-US" altLang="zh-TW" sz="900" b="1" kern="1200" dirty="0">
                          <a:solidFill>
                            <a:schemeClr val="tx1"/>
                          </a:solidFill>
                          <a:latin typeface="微軟正黑體" panose="020B0604030504040204" pitchFamily="34" charset="-120"/>
                          <a:ea typeface="微軟正黑體" panose="020B0604030504040204" pitchFamily="34" charset="-120"/>
                          <a:cs typeface="+mn-cs"/>
                        </a:rPr>
                        <a:t>2018-2023</a:t>
                      </a:r>
                      <a:endParaRPr lang="zh-TW" altLang="en-US" sz="900" b="1" kern="1200" dirty="0">
                        <a:solidFill>
                          <a:schemeClr val="tx1"/>
                        </a:solidFill>
                        <a:latin typeface="微軟正黑體" panose="020B0604030504040204" pitchFamily="34" charset="-120"/>
                        <a:ea typeface="微軟正黑體" panose="020B0604030504040204" pitchFamily="34" charset="-120"/>
                        <a:cs typeface="+mn-cs"/>
                      </a:endParaRPr>
                    </a:p>
                  </a:txBody>
                  <a:tcPr marL="3730" marR="3730" marT="3730" marB="0" anchor="ctr">
                    <a:solidFill>
                      <a:srgbClr val="DBAF0F"/>
                    </a:solidFill>
                  </a:tcPr>
                </a:tc>
                <a:tc rowSpan="2">
                  <a:txBody>
                    <a:bodyPr/>
                    <a:lstStyle/>
                    <a:p>
                      <a:r>
                        <a:rPr lang="zh-TW" altLang="en-US" sz="900" b="1" u="none" strike="noStrike" dirty="0">
                          <a:effectLst/>
                          <a:latin typeface="微軟正黑體" panose="020B0604030504040204" pitchFamily="34" charset="-120"/>
                          <a:ea typeface="微軟正黑體" panose="020B0604030504040204" pitchFamily="34" charset="-120"/>
                        </a:rPr>
                        <a:t>說明</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extLst>
                  <a:ext uri="{0D108BD9-81ED-4DB2-BD59-A6C34878D82A}">
                    <a16:rowId xmlns:a16="http://schemas.microsoft.com/office/drawing/2014/main" val="2421889810"/>
                  </a:ext>
                </a:extLst>
              </a:tr>
              <a:tr h="117004">
                <a:tc vMerge="1">
                  <a:txBody>
                    <a:bodyPr/>
                    <a:lstStyle/>
                    <a:p>
                      <a:endParaRPr lang="zh-TW" altLang="en-US"/>
                    </a:p>
                  </a:txBody>
                  <a:tcPr/>
                </a:tc>
                <a:tc>
                  <a:txBody>
                    <a:bodyPr/>
                    <a:lstStyle/>
                    <a:p>
                      <a:pPr algn="ctr" fontAlgn="ctr"/>
                      <a:r>
                        <a:rPr lang="zh-TW" altLang="en-US" sz="900" b="1" u="none" strike="noStrike" dirty="0">
                          <a:effectLst/>
                          <a:latin typeface="微軟正黑體" panose="020B0604030504040204" pitchFamily="34" charset="-120"/>
                          <a:ea typeface="微軟正黑體" panose="020B0604030504040204" pitchFamily="34" charset="-120"/>
                        </a:rPr>
                        <a:t>實際值</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900" b="1" u="none" strike="noStrike" dirty="0">
                          <a:effectLst/>
                          <a:latin typeface="微軟正黑體" panose="020B0604030504040204" pitchFamily="34" charset="-120"/>
                          <a:ea typeface="微軟正黑體" panose="020B0604030504040204" pitchFamily="34" charset="-120"/>
                        </a:rPr>
                        <a:t>完成值</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rgbClr val="DBAF0F"/>
                    </a:solidFill>
                  </a:tcPr>
                </a:tc>
                <a:tc>
                  <a:txBody>
                    <a:bodyPr/>
                    <a:lstStyle/>
                    <a:p>
                      <a:pPr algn="ctr" fontAlgn="ctr"/>
                      <a:r>
                        <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rPr>
                        <a:t>完成值</a:t>
                      </a:r>
                    </a:p>
                  </a:txBody>
                  <a:tcPr marL="3730" marR="3730" marT="3730" marB="0" anchor="ctr">
                    <a:solidFill>
                      <a:srgbClr val="DBAF0F"/>
                    </a:solidFill>
                  </a:tcPr>
                </a:tc>
                <a:tc>
                  <a:txBody>
                    <a:bodyPr/>
                    <a:lstStyle/>
                    <a:p>
                      <a:pPr algn="ctr" fontAlgn="ctr"/>
                      <a:r>
                        <a:rPr lang="zh-TW" altLang="en-US" sz="900" b="1" i="0" u="none" strike="noStrike" dirty="0">
                          <a:solidFill>
                            <a:schemeClr val="tx1"/>
                          </a:solidFill>
                          <a:effectLst/>
                          <a:latin typeface="微軟正黑體" panose="020B0604030504040204" pitchFamily="34" charset="-120"/>
                          <a:ea typeface="微軟正黑體" panose="020B0604030504040204" pitchFamily="34" charset="-120"/>
                        </a:rPr>
                        <a:t>目標值</a:t>
                      </a:r>
                    </a:p>
                  </a:txBody>
                  <a:tcPr marL="3730" marR="3730" marT="3730" marB="0" anchor="ctr">
                    <a:solidFill>
                      <a:srgbClr val="DBAF0F"/>
                    </a:solidFill>
                  </a:tcPr>
                </a:tc>
                <a:tc vMerge="1">
                  <a:txBody>
                    <a:bodyPr/>
                    <a:lstStyle/>
                    <a:p>
                      <a:endParaRPr lang="zh-TW" altLang="en-US"/>
                    </a:p>
                  </a:txBody>
                  <a:tcPr/>
                </a:tc>
                <a:extLst>
                  <a:ext uri="{0D108BD9-81ED-4DB2-BD59-A6C34878D82A}">
                    <a16:rowId xmlns:a16="http://schemas.microsoft.com/office/drawing/2014/main" val="3163222406"/>
                  </a:ext>
                </a:extLst>
              </a:tr>
              <a:tr h="271968">
                <a:tc>
                  <a:txBody>
                    <a:bodyPr/>
                    <a:lstStyle/>
                    <a:p>
                      <a:pPr algn="l" fontAlgn="ct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研究</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論文被引總次數</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8,984</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7,298</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8,524</a:t>
                      </a:r>
                    </a:p>
                  </a:txBody>
                  <a:tcPr marL="3730" marR="3730" marT="3730" marB="0" anchor="ctr">
                    <a:solidFill>
                      <a:schemeClr val="bg1"/>
                    </a:solidFill>
                  </a:tcPr>
                </a:tc>
                <a:tc>
                  <a:txBody>
                    <a:bodyPr/>
                    <a:lstStyle/>
                    <a:p>
                      <a:pPr algn="ctr" fontAlgn="ctr"/>
                      <a:r>
                        <a:rPr lang="en-US" altLang="zh-TW" sz="900" b="1" i="0" u="none" strike="noStrike" dirty="0">
                          <a:solidFill>
                            <a:schemeClr val="tx1"/>
                          </a:solidFill>
                          <a:effectLst/>
                          <a:latin typeface="微軟正黑體" panose="020B0604030504040204" pitchFamily="34" charset="-120"/>
                          <a:ea typeface="微軟正黑體" panose="020B0604030504040204" pitchFamily="34" charset="-120"/>
                        </a:rPr>
                        <a:t>9,652</a:t>
                      </a:r>
                    </a:p>
                  </a:txBody>
                  <a:tcPr marL="3730" marR="3730" marT="3730" marB="0" anchor="ctr">
                    <a:solidFill>
                      <a:schemeClr val="bg1"/>
                    </a:solidFill>
                  </a:tcPr>
                </a:tc>
                <a:tc>
                  <a:txBody>
                    <a:bodyPr/>
                    <a:lstStyle/>
                    <a:p>
                      <a:r>
                        <a:rPr lang="zh-TW" altLang="en-US" sz="900" b="1" u="none" strike="noStrike" dirty="0">
                          <a:effectLst/>
                          <a:latin typeface="微軟正黑體" panose="020B0604030504040204" pitchFamily="34" charset="-120"/>
                          <a:ea typeface="微軟正黑體" panose="020B0604030504040204" pitchFamily="34" charset="-120"/>
                        </a:rPr>
                        <a:t>●資料來源：</a:t>
                      </a:r>
                      <a:r>
                        <a:rPr lang="en-US" altLang="zh-TW" sz="900" b="1" u="none" strike="noStrike" dirty="0" err="1">
                          <a:effectLst/>
                          <a:latin typeface="微軟正黑體" panose="020B0604030504040204" pitchFamily="34" charset="-120"/>
                          <a:ea typeface="微軟正黑體" panose="020B0604030504040204" pitchFamily="34" charset="-120"/>
                        </a:rPr>
                        <a:t>SciVal</a:t>
                      </a:r>
                      <a:r>
                        <a:rPr lang="en-US" altLang="zh-TW" sz="900" b="1" u="none" strike="noStrike" dirty="0">
                          <a:effectLst/>
                          <a:latin typeface="微軟正黑體" panose="020B0604030504040204" pitchFamily="34" charset="-120"/>
                          <a:ea typeface="微軟正黑體" panose="020B0604030504040204" pitchFamily="34" charset="-120"/>
                        </a:rPr>
                        <a:t> (Scopus)</a:t>
                      </a:r>
                      <a:br>
                        <a:rPr lang="en-US" altLang="zh-TW" sz="900" b="1" u="none" strike="noStrike" dirty="0">
                          <a:effectLst/>
                          <a:latin typeface="微軟正黑體" panose="020B0604030504040204" pitchFamily="34" charset="-120"/>
                          <a:ea typeface="微軟正黑體" panose="020B0604030504040204" pitchFamily="34" charset="-120"/>
                        </a:rPr>
                      </a:b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每年成長</a:t>
                      </a:r>
                      <a:r>
                        <a:rPr lang="en-US" altLang="zh-TW" sz="900" b="1" u="none" strike="noStrike" dirty="0">
                          <a:effectLst/>
                          <a:latin typeface="微軟正黑體" panose="020B0604030504040204" pitchFamily="34" charset="-120"/>
                          <a:ea typeface="微軟正黑體" panose="020B0604030504040204" pitchFamily="34" charset="-120"/>
                        </a:rPr>
                        <a:t>15</a:t>
                      </a:r>
                      <a:r>
                        <a:rPr lang="zh-TW" altLang="en-US" sz="900" b="1" u="none" strike="noStrike" dirty="0">
                          <a:effectLst/>
                          <a:latin typeface="微軟正黑體" panose="020B0604030504040204" pitchFamily="34" charset="-120"/>
                          <a:ea typeface="微軟正黑體" panose="020B0604030504040204" pitchFamily="34" charset="-120"/>
                        </a:rPr>
                        <a:t>％ </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目標值於前一學年度實際值確認後計算</a:t>
                      </a:r>
                      <a:r>
                        <a:rPr lang="en-US" altLang="zh-TW" sz="900" b="1" u="none" strike="noStrike" dirty="0">
                          <a:effectLst/>
                          <a:latin typeface="微軟正黑體" panose="020B0604030504040204" pitchFamily="34" charset="-120"/>
                          <a:ea typeface="微軟正黑體" panose="020B0604030504040204" pitchFamily="34" charset="-120"/>
                        </a:rPr>
                        <a:t>)</a:t>
                      </a:r>
                      <a:br>
                        <a:rPr lang="en-US" altLang="zh-TW" sz="900" b="1" u="none" strike="noStrike" dirty="0">
                          <a:effectLst/>
                          <a:latin typeface="微軟正黑體" panose="020B0604030504040204" pitchFamily="34" charset="-120"/>
                          <a:ea typeface="微軟正黑體" panose="020B0604030504040204" pitchFamily="34" charset="-120"/>
                        </a:rPr>
                      </a:b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以六年為呈現區間</a:t>
                      </a:r>
                      <a:endParaRPr lang="zh-TW" altLang="en-US"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3881680617"/>
                  </a:ext>
                </a:extLst>
              </a:tr>
            </a:tbl>
          </a:graphicData>
        </a:graphic>
      </p:graphicFrame>
      <p:graphicFrame>
        <p:nvGraphicFramePr>
          <p:cNvPr id="7" name="表格 6">
            <a:extLst>
              <a:ext uri="{FF2B5EF4-FFF2-40B4-BE49-F238E27FC236}">
                <a16:creationId xmlns:a16="http://schemas.microsoft.com/office/drawing/2014/main" id="{469E47B6-DF73-0226-ABE7-7F490CF3B59B}"/>
              </a:ext>
            </a:extLst>
          </p:cNvPr>
          <p:cNvGraphicFramePr>
            <a:graphicFrameLocks noGrp="1"/>
          </p:cNvGraphicFramePr>
          <p:nvPr/>
        </p:nvGraphicFramePr>
        <p:xfrm>
          <a:off x="1991545" y="4892250"/>
          <a:ext cx="8496945" cy="1489080"/>
        </p:xfrm>
        <a:graphic>
          <a:graphicData uri="http://schemas.openxmlformats.org/drawingml/2006/table">
            <a:tbl>
              <a:tblPr>
                <a:tableStyleId>{D7AC3CCA-C797-4891-BE02-D94E43425B78}</a:tableStyleId>
              </a:tblPr>
              <a:tblGrid>
                <a:gridCol w="1872208">
                  <a:extLst>
                    <a:ext uri="{9D8B030D-6E8A-4147-A177-3AD203B41FA5}">
                      <a16:colId xmlns:a16="http://schemas.microsoft.com/office/drawing/2014/main" val="3596351297"/>
                    </a:ext>
                  </a:extLst>
                </a:gridCol>
                <a:gridCol w="720080">
                  <a:extLst>
                    <a:ext uri="{9D8B030D-6E8A-4147-A177-3AD203B41FA5}">
                      <a16:colId xmlns:a16="http://schemas.microsoft.com/office/drawing/2014/main" val="4098723694"/>
                    </a:ext>
                  </a:extLst>
                </a:gridCol>
                <a:gridCol w="792088">
                  <a:extLst>
                    <a:ext uri="{9D8B030D-6E8A-4147-A177-3AD203B41FA5}">
                      <a16:colId xmlns:a16="http://schemas.microsoft.com/office/drawing/2014/main" val="2093805076"/>
                    </a:ext>
                  </a:extLst>
                </a:gridCol>
                <a:gridCol w="720080">
                  <a:extLst>
                    <a:ext uri="{9D8B030D-6E8A-4147-A177-3AD203B41FA5}">
                      <a16:colId xmlns:a16="http://schemas.microsoft.com/office/drawing/2014/main" val="3165666325"/>
                    </a:ext>
                  </a:extLst>
                </a:gridCol>
                <a:gridCol w="720080">
                  <a:extLst>
                    <a:ext uri="{9D8B030D-6E8A-4147-A177-3AD203B41FA5}">
                      <a16:colId xmlns:a16="http://schemas.microsoft.com/office/drawing/2014/main" val="1526718370"/>
                    </a:ext>
                  </a:extLst>
                </a:gridCol>
                <a:gridCol w="720080">
                  <a:extLst>
                    <a:ext uri="{9D8B030D-6E8A-4147-A177-3AD203B41FA5}">
                      <a16:colId xmlns:a16="http://schemas.microsoft.com/office/drawing/2014/main" val="2459240299"/>
                    </a:ext>
                  </a:extLst>
                </a:gridCol>
                <a:gridCol w="732384">
                  <a:extLst>
                    <a:ext uri="{9D8B030D-6E8A-4147-A177-3AD203B41FA5}">
                      <a16:colId xmlns:a16="http://schemas.microsoft.com/office/drawing/2014/main" val="4153827862"/>
                    </a:ext>
                  </a:extLst>
                </a:gridCol>
                <a:gridCol w="2219945">
                  <a:extLst>
                    <a:ext uri="{9D8B030D-6E8A-4147-A177-3AD203B41FA5}">
                      <a16:colId xmlns:a16="http://schemas.microsoft.com/office/drawing/2014/main" val="4234939949"/>
                    </a:ext>
                  </a:extLst>
                </a:gridCol>
              </a:tblGrid>
              <a:tr h="150502">
                <a:tc rowSpan="2">
                  <a:txBody>
                    <a:bodyPr/>
                    <a:lstStyle/>
                    <a:p>
                      <a:pPr algn="ctr" fontAlgn="ctr"/>
                      <a:r>
                        <a:rPr lang="zh-TW" altLang="en-US" sz="900" b="1" u="none" strike="noStrike" dirty="0">
                          <a:effectLst/>
                          <a:latin typeface="微軟正黑體" panose="020B0604030504040204" pitchFamily="34" charset="-120"/>
                          <a:ea typeface="微軟正黑體" panose="020B0604030504040204" pitchFamily="34" charset="-120"/>
                        </a:rPr>
                        <a:t>自訂指標</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9CCC9D"/>
                    </a:solidFill>
                  </a:tcPr>
                </a:tc>
                <a:tc>
                  <a:txBody>
                    <a:bodyPr/>
                    <a:lstStyle/>
                    <a:p>
                      <a:pPr algn="ctr" fontAlgn="ctr"/>
                      <a:r>
                        <a:rPr lang="en-US" altLang="zh-TW" sz="900" b="1" u="none" strike="noStrike" dirty="0">
                          <a:effectLst/>
                          <a:latin typeface="Microsoft JhengHei Light" panose="020B0304030504040204" pitchFamily="34" charset="-120"/>
                          <a:ea typeface="Microsoft JhengHei Light" panose="020B0304030504040204" pitchFamily="34" charset="-120"/>
                        </a:rPr>
                        <a:t>109</a:t>
                      </a:r>
                      <a:r>
                        <a:rPr lang="zh-TW" altLang="en-US" sz="900" b="1" u="none" strike="noStrike" dirty="0">
                          <a:effectLst/>
                          <a:latin typeface="Microsoft JhengHei Light" panose="020B0304030504040204" pitchFamily="34" charset="-120"/>
                          <a:ea typeface="Microsoft JhengHei Light" panose="020B0304030504040204" pitchFamily="34" charset="-120"/>
                        </a:rPr>
                        <a:t>學年度</a:t>
                      </a:r>
                      <a:endParaRPr lang="zh-TW" altLang="en-US" sz="900" b="1" i="0" u="none" strike="noStrike" dirty="0">
                        <a:solidFill>
                          <a:srgbClr val="000000"/>
                        </a:solidFill>
                        <a:effectLst/>
                        <a:latin typeface="Microsoft JhengHei Light" panose="020B0304030504040204" pitchFamily="34" charset="-120"/>
                        <a:ea typeface="Microsoft JhengHei Light" panose="020B0304030504040204" pitchFamily="34" charset="-120"/>
                      </a:endParaRPr>
                    </a:p>
                  </a:txBody>
                  <a:tcPr marL="3730" marR="3730" marT="3730" marB="0" anchor="ctr">
                    <a:solidFill>
                      <a:srgbClr val="9CCC9D"/>
                    </a:solidFill>
                  </a:tcPr>
                </a:tc>
                <a:tc>
                  <a:txBody>
                    <a:bodyPr/>
                    <a:lstStyle/>
                    <a:p>
                      <a:pPr algn="ctr" fontAlgn="ctr"/>
                      <a:r>
                        <a:rPr lang="en-US" altLang="zh-TW" sz="900" b="1" u="none" strike="noStrike" dirty="0">
                          <a:effectLst/>
                          <a:latin typeface="Microsoft JhengHei Light" panose="020B0304030504040204" pitchFamily="34" charset="-120"/>
                          <a:ea typeface="Microsoft JhengHei Light" panose="020B0304030504040204" pitchFamily="34" charset="-120"/>
                        </a:rPr>
                        <a:t>110</a:t>
                      </a:r>
                      <a:r>
                        <a:rPr lang="zh-TW" altLang="en-US" sz="900" b="1" u="none" strike="noStrike" dirty="0">
                          <a:effectLst/>
                          <a:latin typeface="Microsoft JhengHei Light" panose="020B0304030504040204" pitchFamily="34" charset="-120"/>
                          <a:ea typeface="Microsoft JhengHei Light" panose="020B0304030504040204" pitchFamily="34" charset="-120"/>
                        </a:rPr>
                        <a:t>學年度</a:t>
                      </a:r>
                      <a:endParaRPr lang="zh-TW" altLang="en-US" sz="900" b="1" i="0" u="none" strike="noStrike" dirty="0">
                        <a:solidFill>
                          <a:srgbClr val="000000"/>
                        </a:solidFill>
                        <a:effectLst/>
                        <a:latin typeface="Microsoft JhengHei Light" panose="020B0304030504040204" pitchFamily="34" charset="-120"/>
                        <a:ea typeface="Microsoft JhengHei Light" panose="020B0304030504040204" pitchFamily="34" charset="-120"/>
                      </a:endParaRPr>
                    </a:p>
                  </a:txBody>
                  <a:tcPr marL="3730" marR="3730" marT="3730" marB="0" anchor="ctr">
                    <a:solidFill>
                      <a:srgbClr val="9CCC9D"/>
                    </a:solidFill>
                  </a:tcPr>
                </a:tc>
                <a:tc>
                  <a:txBody>
                    <a:bodyPr/>
                    <a:lstStyle/>
                    <a:p>
                      <a:pPr algn="ctr" fontAlgn="ctr"/>
                      <a:r>
                        <a:rPr lang="en-US" altLang="zh-TW" sz="900" b="1" u="none" strike="noStrike" kern="1200" dirty="0">
                          <a:solidFill>
                            <a:schemeClr val="dk1"/>
                          </a:solidFill>
                          <a:effectLst/>
                          <a:latin typeface="Microsoft JhengHei Light" panose="020B0304030504040204" pitchFamily="34" charset="-120"/>
                          <a:ea typeface="Microsoft JhengHei Light" panose="020B0304030504040204" pitchFamily="34" charset="-120"/>
                          <a:cs typeface="+mn-cs"/>
                        </a:rPr>
                        <a:t>111</a:t>
                      </a:r>
                      <a:r>
                        <a:rPr lang="zh-TW" altLang="en-US" sz="900" b="1" u="none" strike="noStrike" kern="1200" dirty="0">
                          <a:solidFill>
                            <a:schemeClr val="dk1"/>
                          </a:solidFill>
                          <a:effectLst/>
                          <a:latin typeface="Microsoft JhengHei Light" panose="020B0304030504040204" pitchFamily="34" charset="-120"/>
                          <a:ea typeface="Microsoft JhengHei Light" panose="020B0304030504040204" pitchFamily="34" charset="-120"/>
                          <a:cs typeface="+mn-cs"/>
                        </a:rPr>
                        <a:t>學年度</a:t>
                      </a:r>
                    </a:p>
                  </a:txBody>
                  <a:tcPr marL="3730" marR="3730" marT="3730" marB="0" anchor="ctr">
                    <a:solidFill>
                      <a:srgbClr val="9CCC9D"/>
                    </a:solidFill>
                  </a:tcPr>
                </a:tc>
                <a:tc>
                  <a:txBody>
                    <a:bodyPr/>
                    <a:lstStyle/>
                    <a:p>
                      <a:pPr algn="ctr"/>
                      <a:r>
                        <a:rPr lang="en-US" altLang="zh-TW" sz="900" b="1" u="none" strike="noStrike" kern="1200" dirty="0">
                          <a:solidFill>
                            <a:schemeClr val="dk1"/>
                          </a:solidFill>
                          <a:effectLst/>
                          <a:latin typeface="Microsoft JhengHei Light" panose="020B0304030504040204" pitchFamily="34" charset="-120"/>
                          <a:ea typeface="Microsoft JhengHei Light" panose="020B0304030504040204" pitchFamily="34" charset="-120"/>
                          <a:cs typeface="+mn-cs"/>
                        </a:rPr>
                        <a:t>112</a:t>
                      </a:r>
                      <a:r>
                        <a:rPr lang="zh-TW" altLang="en-US" sz="900" b="1" u="none" strike="noStrike" kern="1200" dirty="0">
                          <a:solidFill>
                            <a:schemeClr val="dk1"/>
                          </a:solidFill>
                          <a:effectLst/>
                          <a:latin typeface="Microsoft JhengHei Light" panose="020B0304030504040204" pitchFamily="34" charset="-120"/>
                          <a:ea typeface="Microsoft JhengHei Light" panose="020B0304030504040204" pitchFamily="34" charset="-120"/>
                          <a:cs typeface="+mn-cs"/>
                        </a:rPr>
                        <a:t>學年度</a:t>
                      </a:r>
                    </a:p>
                  </a:txBody>
                  <a:tcPr marL="3730" marR="3730" marT="3730" marB="0" anchor="ctr">
                    <a:solidFill>
                      <a:srgbClr val="9CCC9D"/>
                    </a:solidFill>
                  </a:tcPr>
                </a:tc>
                <a:tc gridSpan="2">
                  <a:txBody>
                    <a:bodyPr/>
                    <a:lstStyle/>
                    <a:p>
                      <a:pPr algn="ctr" fontAlgn="ctr"/>
                      <a:r>
                        <a:rPr lang="zh-TW" altLang="en-US" sz="900" b="1" i="0" u="none" strike="noStrike" dirty="0">
                          <a:solidFill>
                            <a:srgbClr val="000000"/>
                          </a:solidFill>
                          <a:effectLst/>
                          <a:latin typeface="Microsoft JhengHei Light" panose="020B0304030504040204" pitchFamily="34" charset="-120"/>
                          <a:ea typeface="Microsoft JhengHei Light" panose="020B0304030504040204" pitchFamily="34" charset="-120"/>
                        </a:rPr>
                        <a:t>填報時間：</a:t>
                      </a:r>
                      <a:r>
                        <a:rPr lang="en-US" altLang="zh-TW" sz="900" b="1" i="0" u="none" strike="noStrike" dirty="0">
                          <a:solidFill>
                            <a:srgbClr val="000000"/>
                          </a:solidFill>
                          <a:effectLst/>
                          <a:latin typeface="Microsoft JhengHei Light" panose="020B0304030504040204" pitchFamily="34" charset="-120"/>
                          <a:ea typeface="Microsoft JhengHei Light" panose="020B0304030504040204" pitchFamily="34" charset="-120"/>
                        </a:rPr>
                        <a:t>2024/09</a:t>
                      </a:r>
                      <a:endParaRPr lang="zh-TW" altLang="en-US" sz="900" b="1" i="0" u="none" strike="noStrike" dirty="0">
                        <a:solidFill>
                          <a:srgbClr val="000000"/>
                        </a:solidFill>
                        <a:effectLst/>
                        <a:latin typeface="Microsoft JhengHei Light" panose="020B0304030504040204" pitchFamily="34" charset="-120"/>
                        <a:ea typeface="Microsoft JhengHei Light" panose="020B0304030504040204" pitchFamily="34" charset="-120"/>
                      </a:endParaRPr>
                    </a:p>
                  </a:txBody>
                  <a:tcPr marL="3730" marR="3730" marT="3730" marB="0" anchor="ctr">
                    <a:solidFill>
                      <a:srgbClr val="9CCC9D"/>
                    </a:solidFill>
                  </a:tcPr>
                </a:tc>
                <a:tc hMerge="1">
                  <a:txBody>
                    <a:bodyPr/>
                    <a:lstStyle/>
                    <a:p>
                      <a:pPr algn="ctr"/>
                      <a:endParaRPr lang="zh-TW" altLang="en-US" dirty="0">
                        <a:latin typeface="Microsoft JhengHei Light" panose="020B0304030504040204" pitchFamily="34" charset="-120"/>
                        <a:ea typeface="Microsoft JhengHei Light" panose="020B0304030504040204" pitchFamily="34" charset="-120"/>
                      </a:endParaRPr>
                    </a:p>
                  </a:txBody>
                  <a:tcPr marL="3730" marR="3730" marT="3730" marB="0" anchor="ctr">
                    <a:solidFill>
                      <a:srgbClr val="4EA090"/>
                    </a:solidFill>
                  </a:tcPr>
                </a:tc>
                <a:tc rowSpan="2">
                  <a:txBody>
                    <a:bodyPr/>
                    <a:lstStyle/>
                    <a:p>
                      <a:pPr algn="ctr" fontAlgn="ctr"/>
                      <a:r>
                        <a:rPr lang="zh-TW" altLang="en-US" sz="900" b="1" u="none" strike="noStrike" dirty="0">
                          <a:effectLst/>
                          <a:latin typeface="微軟正黑體" panose="020B0604030504040204" pitchFamily="34" charset="-120"/>
                          <a:ea typeface="微軟正黑體" panose="020B0604030504040204" pitchFamily="34" charset="-120"/>
                        </a:rPr>
                        <a:t>說明</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9CCC9D"/>
                    </a:solidFill>
                  </a:tcPr>
                </a:tc>
                <a:extLst>
                  <a:ext uri="{0D108BD9-81ED-4DB2-BD59-A6C34878D82A}">
                    <a16:rowId xmlns:a16="http://schemas.microsoft.com/office/drawing/2014/main" val="1987298217"/>
                  </a:ext>
                </a:extLst>
              </a:tr>
              <a:tr h="150502">
                <a:tc vMerge="1">
                  <a:txBody>
                    <a:bodyPr/>
                    <a:lstStyle/>
                    <a:p>
                      <a:endParaRPr lang="zh-TW" altLang="en-US"/>
                    </a:p>
                  </a:txBody>
                  <a:tcPr/>
                </a:tc>
                <a:tc>
                  <a:txBody>
                    <a:bodyPr/>
                    <a:lstStyle/>
                    <a:p>
                      <a:pPr algn="ctr" fontAlgn="ctr"/>
                      <a:r>
                        <a:rPr lang="zh-TW" altLang="en-US" sz="900" b="1" u="none" strike="noStrike" dirty="0">
                          <a:effectLst/>
                          <a:latin typeface="微軟正黑體" panose="020B0604030504040204" pitchFamily="34" charset="-120"/>
                          <a:ea typeface="微軟正黑體" panose="020B0604030504040204" pitchFamily="34" charset="-120"/>
                        </a:rPr>
                        <a:t>實際值</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rgbClr val="9CCC9D"/>
                    </a:solidFill>
                  </a:tcPr>
                </a:tc>
                <a:tc>
                  <a:txBody>
                    <a:bodyPr/>
                    <a:lstStyle/>
                    <a:p>
                      <a:pPr marL="0" algn="ctr" defTabSz="914400" rtl="0" eaLnBrk="1" fontAlgn="ctr" latinLnBrk="0" hangingPunct="1"/>
                      <a:r>
                        <a:rPr lang="zh-TW" altLang="en-US" sz="9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完成值</a:t>
                      </a:r>
                    </a:p>
                  </a:txBody>
                  <a:tcPr marL="3730" marR="3730" marT="3730" marB="0" anchor="ctr">
                    <a:solidFill>
                      <a:srgbClr val="9CCC9D"/>
                    </a:solidFill>
                  </a:tcPr>
                </a:tc>
                <a:tc>
                  <a:txBody>
                    <a:bodyPr/>
                    <a:lstStyle/>
                    <a:p>
                      <a:pPr marL="0" algn="ctr" defTabSz="914400" rtl="0" eaLnBrk="1" fontAlgn="ctr" latinLnBrk="0" hangingPunct="1"/>
                      <a:r>
                        <a:rPr lang="zh-TW" altLang="en-US" sz="9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目標值</a:t>
                      </a:r>
                    </a:p>
                  </a:txBody>
                  <a:tcPr marL="3730" marR="3730" marT="3730" marB="0" anchor="ctr">
                    <a:solidFill>
                      <a:srgbClr val="9CCC9D"/>
                    </a:solidFill>
                  </a:tcPr>
                </a:tc>
                <a:tc>
                  <a:txBody>
                    <a:bodyPr/>
                    <a:lstStyle/>
                    <a:p>
                      <a:pPr marL="0" algn="ctr" defTabSz="914400" rtl="0" eaLnBrk="1" fontAlgn="ctr" latinLnBrk="0" hangingPunct="1"/>
                      <a:r>
                        <a:rPr lang="zh-TW" altLang="en-US" sz="900" b="1" u="none" strike="noStrike" kern="1200" dirty="0">
                          <a:solidFill>
                            <a:schemeClr val="dk1"/>
                          </a:solidFill>
                          <a:effectLst/>
                          <a:latin typeface="微軟正黑體" panose="020B0604030504040204" pitchFamily="34" charset="-120"/>
                          <a:ea typeface="微軟正黑體" panose="020B0604030504040204" pitchFamily="34" charset="-120"/>
                          <a:cs typeface="+mn-cs"/>
                        </a:rPr>
                        <a:t>目標值</a:t>
                      </a:r>
                    </a:p>
                  </a:txBody>
                  <a:tcPr marL="3730" marR="3730" marT="3730" marB="0" anchor="ctr">
                    <a:solidFill>
                      <a:srgbClr val="9CCC9D"/>
                    </a:solidFill>
                  </a:tcPr>
                </a:tc>
                <a:tc>
                  <a:txBody>
                    <a:bodyPr/>
                    <a:lstStyle/>
                    <a:p>
                      <a:pPr algn="ctr" fontAlgn="ctr"/>
                      <a:r>
                        <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rPr>
                        <a:t>完成值</a:t>
                      </a:r>
                    </a:p>
                  </a:txBody>
                  <a:tcPr marL="3730" marR="3730" marT="3730" marB="0" anchor="ctr">
                    <a:solidFill>
                      <a:srgbClr val="9CCC9D"/>
                    </a:solidFill>
                  </a:tcPr>
                </a:tc>
                <a:tc>
                  <a:txBody>
                    <a:bodyPr/>
                    <a:lstStyle/>
                    <a:p>
                      <a:pPr algn="ctr" fontAlgn="ctr"/>
                      <a:r>
                        <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rPr>
                        <a:t>達成率</a:t>
                      </a:r>
                    </a:p>
                  </a:txBody>
                  <a:tcPr marL="3730" marR="3730" marT="3730" marB="0" anchor="ctr">
                    <a:solidFill>
                      <a:srgbClr val="9CCC9D"/>
                    </a:solidFill>
                  </a:tcPr>
                </a:tc>
                <a:tc vMerge="1">
                  <a:txBody>
                    <a:bodyPr/>
                    <a:lstStyle/>
                    <a:p>
                      <a:endParaRPr lang="zh-TW" altLang="en-US"/>
                    </a:p>
                  </a:txBody>
                  <a:tcPr/>
                </a:tc>
                <a:extLst>
                  <a:ext uri="{0D108BD9-81ED-4DB2-BD59-A6C34878D82A}">
                    <a16:rowId xmlns:a16="http://schemas.microsoft.com/office/drawing/2014/main" val="2651153993"/>
                  </a:ext>
                </a:extLst>
              </a:tr>
              <a:tr h="297019">
                <a:tc>
                  <a:txBody>
                    <a:bodyPr/>
                    <a:lstStyle/>
                    <a:p>
                      <a:pPr algn="l" fontAlgn="ct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教學</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運用個案教學於課程之教師數</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6</a:t>
                      </a:r>
                      <a:endPar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7</a:t>
                      </a:r>
                      <a:endPar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11</a:t>
                      </a: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9</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13</a:t>
                      </a: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144.44%</a:t>
                      </a:r>
                    </a:p>
                  </a:txBody>
                  <a:tcPr marL="3730" marR="3730" marT="3730" marB="0" anchor="ctr">
                    <a:solidFill>
                      <a:schemeClr val="bg1"/>
                    </a:solidFill>
                  </a:tcPr>
                </a:tc>
                <a:tc>
                  <a:txBody>
                    <a:bodyPr/>
                    <a:lstStyle/>
                    <a:p>
                      <a:pPr algn="l" fontAlgn="ctr"/>
                      <a:r>
                        <a:rPr lang="zh-TW" altLang="en-US" sz="900" b="1" u="none" strike="noStrike" dirty="0">
                          <a:effectLst/>
                          <a:latin typeface="微軟正黑體" panose="020B0604030504040204" pitchFamily="34" charset="-120"/>
                          <a:ea typeface="微軟正黑體" panose="020B0604030504040204" pitchFamily="34" charset="-120"/>
                        </a:rPr>
                        <a:t>●資料來源：管理學院統計</a:t>
                      </a:r>
                      <a:br>
                        <a:rPr lang="zh-TW" altLang="en-US" sz="900" b="1" u="none" strike="noStrike" dirty="0">
                          <a:effectLst/>
                          <a:latin typeface="微軟正黑體" panose="020B0604030504040204" pitchFamily="34" charset="-120"/>
                          <a:ea typeface="微軟正黑體" panose="020B0604030504040204" pitchFamily="34" charset="-120"/>
                        </a:rPr>
                      </a:br>
                      <a:r>
                        <a:rPr lang="zh-TW" altLang="en-US" sz="900" b="1" u="none" strike="noStrike" dirty="0">
                          <a:effectLst/>
                          <a:latin typeface="微軟正黑體" panose="020B0604030504040204" pitchFamily="34" charset="-120"/>
                          <a:ea typeface="微軟正黑體" panose="020B0604030504040204" pitchFamily="34" charset="-120"/>
                        </a:rPr>
                        <a:t>●追蹤時間：每學期</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4057619301"/>
                  </a:ext>
                </a:extLst>
              </a:tr>
              <a:tr h="297019">
                <a:tc>
                  <a:txBody>
                    <a:bodyPr/>
                    <a:lstStyle/>
                    <a:p>
                      <a:pPr algn="l" fontAlgn="ct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教學</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建置智慧管理特色</a:t>
                      </a:r>
                      <a:r>
                        <a:rPr lang="en-US" altLang="zh-TW" sz="900" b="1" u="none" strike="noStrike" dirty="0">
                          <a:effectLst/>
                          <a:latin typeface="微軟正黑體" panose="020B0604030504040204" pitchFamily="34" charset="-120"/>
                          <a:ea typeface="微軟正黑體" panose="020B0604030504040204" pitchFamily="34" charset="-120"/>
                        </a:rPr>
                        <a:t>MOOCs</a:t>
                      </a:r>
                      <a:r>
                        <a:rPr lang="zh-TW" altLang="en-US" sz="900" b="1" u="none" strike="noStrike" dirty="0">
                          <a:effectLst/>
                          <a:latin typeface="微軟正黑體" panose="020B0604030504040204" pitchFamily="34" charset="-120"/>
                          <a:ea typeface="微軟正黑體" panose="020B0604030504040204" pitchFamily="34" charset="-120"/>
                        </a:rPr>
                        <a:t>系列教材數</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a:effectLst/>
                          <a:latin typeface="微軟正黑體" panose="020B0604030504040204" pitchFamily="34" charset="-120"/>
                          <a:ea typeface="微軟正黑體" panose="020B0604030504040204" pitchFamily="34" charset="-120"/>
                        </a:rPr>
                        <a:t>0</a:t>
                      </a:r>
                      <a:endParaRPr lang="en-US" altLang="zh-TW" sz="900" b="0" i="0" u="none" strike="noStrike">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1</a:t>
                      </a:r>
                      <a:endPar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1</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2</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2</a:t>
                      </a:r>
                    </a:p>
                  </a:txBody>
                  <a:tcPr marL="3730" marR="3730" marT="3730" marB="0" anchor="ctr">
                    <a:solidFill>
                      <a:schemeClr val="bg1"/>
                    </a:solidFill>
                  </a:tcPr>
                </a:tc>
                <a:tc>
                  <a:txBody>
                    <a:bodyPr/>
                    <a:lstStyle/>
                    <a:p>
                      <a:pPr marL="0" algn="ctr" defTabSz="914400" rtl="0" eaLnBrk="1" fontAlgn="ctr" latinLnBrk="0" hangingPunct="1"/>
                      <a:r>
                        <a:rPr lang="en-US" altLang="zh-TW" sz="900" b="1"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100%</a:t>
                      </a:r>
                    </a:p>
                  </a:txBody>
                  <a:tcPr marL="3730" marR="3730" marT="3730" marB="0" anchor="ctr">
                    <a:solidFill>
                      <a:schemeClr val="bg1"/>
                    </a:solidFill>
                  </a:tcPr>
                </a:tc>
                <a:tc>
                  <a:txBody>
                    <a:bodyPr/>
                    <a:lstStyle/>
                    <a:p>
                      <a:pPr algn="l" fontAlgn="ctr"/>
                      <a:r>
                        <a:rPr lang="zh-TW" altLang="en-US" sz="900" b="1" u="none" strike="noStrike" dirty="0">
                          <a:effectLst/>
                          <a:latin typeface="微軟正黑體" panose="020B0604030504040204" pitchFamily="34" charset="-120"/>
                          <a:ea typeface="微軟正黑體" panose="020B0604030504040204" pitchFamily="34" charset="-120"/>
                        </a:rPr>
                        <a:t>●資料來源：管理學院統計</a:t>
                      </a:r>
                      <a:br>
                        <a:rPr lang="zh-TW" altLang="en-US" sz="900" b="1" u="none" strike="noStrike" dirty="0">
                          <a:effectLst/>
                          <a:latin typeface="微軟正黑體" panose="020B0604030504040204" pitchFamily="34" charset="-120"/>
                          <a:ea typeface="微軟正黑體" panose="020B0604030504040204" pitchFamily="34" charset="-120"/>
                        </a:rPr>
                      </a:br>
                      <a:r>
                        <a:rPr lang="zh-TW" altLang="en-US" sz="900" b="1" u="none" strike="noStrike" dirty="0">
                          <a:effectLst/>
                          <a:latin typeface="微軟正黑體" panose="020B0604030504040204" pitchFamily="34" charset="-120"/>
                          <a:ea typeface="微軟正黑體" panose="020B0604030504040204" pitchFamily="34" charset="-120"/>
                        </a:rPr>
                        <a:t>●追蹤時間：每學期</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2065351817"/>
                  </a:ext>
                </a:extLst>
              </a:tr>
              <a:tr h="297019">
                <a:tc>
                  <a:txBody>
                    <a:bodyPr/>
                    <a:lstStyle/>
                    <a:p>
                      <a:pPr algn="l" fontAlgn="ct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產學</a:t>
                      </a:r>
                      <a:r>
                        <a:rPr lang="en-US" altLang="zh-TW" sz="900" b="1" u="none" strike="noStrike" dirty="0">
                          <a:effectLst/>
                          <a:latin typeface="微軟正黑體" panose="020B0604030504040204" pitchFamily="34" charset="-120"/>
                          <a:ea typeface="微軟正黑體" panose="020B0604030504040204" pitchFamily="34" charset="-120"/>
                        </a:rPr>
                        <a:t>】</a:t>
                      </a:r>
                      <a:r>
                        <a:rPr lang="zh-TW" altLang="en-US" sz="900" b="1" u="none" strike="noStrike" dirty="0">
                          <a:effectLst/>
                          <a:latin typeface="微軟正黑體" panose="020B0604030504040204" pitchFamily="34" charset="-120"/>
                          <a:ea typeface="微軟正黑體" panose="020B0604030504040204" pitchFamily="34" charset="-120"/>
                        </a:rPr>
                        <a:t>執行產學計畫件數</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9</a:t>
                      </a:r>
                      <a:endPar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9</a:t>
                      </a:r>
                      <a:endPar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11</a:t>
                      </a: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10</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10</a:t>
                      </a:r>
                    </a:p>
                  </a:txBody>
                  <a:tcPr marL="3730" marR="3730" marT="3730" marB="0" anchor="ctr">
                    <a:solidFill>
                      <a:schemeClr val="bg1"/>
                    </a:solidFill>
                  </a:tcPr>
                </a:tc>
                <a:tc>
                  <a:txBody>
                    <a:bodyPr/>
                    <a:lstStyle/>
                    <a:p>
                      <a:pPr marL="0" algn="ctr" defTabSz="914400" rtl="0" eaLnBrk="1" fontAlgn="ctr" latinLnBrk="0" hangingPunct="1"/>
                      <a:r>
                        <a:rPr lang="en-US" altLang="zh-TW" sz="900" b="1"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100%</a:t>
                      </a:r>
                    </a:p>
                  </a:txBody>
                  <a:tcPr marL="3730" marR="3730" marT="3730" marB="0" anchor="ctr">
                    <a:solidFill>
                      <a:schemeClr val="bg1"/>
                    </a:solidFill>
                  </a:tcPr>
                </a:tc>
                <a:tc>
                  <a:txBody>
                    <a:bodyPr/>
                    <a:lstStyle/>
                    <a:p>
                      <a:pPr algn="l" fontAlgn="ctr"/>
                      <a:r>
                        <a:rPr lang="zh-TW" altLang="en-US" sz="900" b="1" u="none" strike="noStrike" dirty="0">
                          <a:effectLst/>
                          <a:latin typeface="微軟正黑體" panose="020B0604030504040204" pitchFamily="34" charset="-120"/>
                          <a:ea typeface="微軟正黑體" panose="020B0604030504040204" pitchFamily="34" charset="-120"/>
                        </a:rPr>
                        <a:t>●資料來源：研管系統</a:t>
                      </a:r>
                      <a:br>
                        <a:rPr lang="zh-TW" altLang="en-US" sz="900" b="1" u="none" strike="noStrike" dirty="0">
                          <a:effectLst/>
                          <a:latin typeface="微軟正黑體" panose="020B0604030504040204" pitchFamily="34" charset="-120"/>
                          <a:ea typeface="微軟正黑體" panose="020B0604030504040204" pitchFamily="34" charset="-120"/>
                        </a:rPr>
                      </a:br>
                      <a:r>
                        <a:rPr lang="zh-TW" altLang="en-US" sz="900" b="1" u="none" strike="noStrike" dirty="0">
                          <a:effectLst/>
                          <a:latin typeface="微軟正黑體" panose="020B0604030504040204" pitchFamily="34" charset="-120"/>
                          <a:ea typeface="微軟正黑體" panose="020B0604030504040204" pitchFamily="34" charset="-120"/>
                        </a:rPr>
                        <a:t>●追蹤時間：每學期</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430409937"/>
                  </a:ext>
                </a:extLst>
              </a:tr>
              <a:tr h="297019">
                <a:tc>
                  <a:txBody>
                    <a:bodyPr/>
                    <a:lstStyle/>
                    <a:p>
                      <a:pPr algn="l" fontAlgn="ctr"/>
                      <a:r>
                        <a:rPr lang="en-US" altLang="zh-TW" sz="900" b="1" u="none" strike="noStrike">
                          <a:effectLst/>
                          <a:latin typeface="微軟正黑體" panose="020B0604030504040204" pitchFamily="34" charset="-120"/>
                          <a:ea typeface="微軟正黑體" panose="020B0604030504040204" pitchFamily="34" charset="-120"/>
                        </a:rPr>
                        <a:t>【</a:t>
                      </a:r>
                      <a:r>
                        <a:rPr lang="zh-TW" altLang="en-US" sz="900" b="1" u="none" strike="noStrike">
                          <a:effectLst/>
                          <a:latin typeface="微軟正黑體" panose="020B0604030504040204" pitchFamily="34" charset="-120"/>
                          <a:ea typeface="微軟正黑體" panose="020B0604030504040204" pitchFamily="34" charset="-120"/>
                        </a:rPr>
                        <a:t>教學</a:t>
                      </a:r>
                      <a:r>
                        <a:rPr lang="en-US" altLang="zh-TW" sz="900" b="1" u="none" strike="noStrike">
                          <a:effectLst/>
                          <a:latin typeface="微軟正黑體" panose="020B0604030504040204" pitchFamily="34" charset="-120"/>
                          <a:ea typeface="微軟正黑體" panose="020B0604030504040204" pitchFamily="34" charset="-120"/>
                        </a:rPr>
                        <a:t>/</a:t>
                      </a:r>
                      <a:r>
                        <a:rPr lang="zh-TW" altLang="en-US" sz="900" b="1" u="none" strike="noStrike">
                          <a:effectLst/>
                          <a:latin typeface="微軟正黑體" panose="020B0604030504040204" pitchFamily="34" charset="-120"/>
                          <a:ea typeface="微軟正黑體" panose="020B0604030504040204" pitchFamily="34" charset="-120"/>
                        </a:rPr>
                        <a:t>研究</a:t>
                      </a:r>
                      <a:r>
                        <a:rPr lang="en-US" altLang="zh-TW" sz="900" b="1" u="none" strike="noStrike">
                          <a:effectLst/>
                          <a:latin typeface="微軟正黑體" panose="020B0604030504040204" pitchFamily="34" charset="-120"/>
                          <a:ea typeface="微軟正黑體" panose="020B0604030504040204" pitchFamily="34" charset="-120"/>
                        </a:rPr>
                        <a:t>/</a:t>
                      </a:r>
                      <a:r>
                        <a:rPr lang="zh-TW" altLang="en-US" sz="900" b="1" u="none" strike="noStrike">
                          <a:effectLst/>
                          <a:latin typeface="微軟正黑體" panose="020B0604030504040204" pitchFamily="34" charset="-120"/>
                          <a:ea typeface="微軟正黑體" panose="020B0604030504040204" pitchFamily="34" charset="-120"/>
                        </a:rPr>
                        <a:t>產學</a:t>
                      </a:r>
                      <a:r>
                        <a:rPr lang="en-US" altLang="zh-TW" sz="900" b="1" u="none" strike="noStrike">
                          <a:effectLst/>
                          <a:latin typeface="微軟正黑體" panose="020B0604030504040204" pitchFamily="34" charset="-120"/>
                          <a:ea typeface="微軟正黑體" panose="020B0604030504040204" pitchFamily="34" charset="-120"/>
                        </a:rPr>
                        <a:t>】</a:t>
                      </a:r>
                      <a:r>
                        <a:rPr lang="zh-TW" altLang="en-US" sz="900" b="1" u="none" strike="noStrike">
                          <a:effectLst/>
                          <a:latin typeface="微軟正黑體" panose="020B0604030504040204" pitchFamily="34" charset="-120"/>
                          <a:ea typeface="微軟正黑體" panose="020B0604030504040204" pitchFamily="34" charset="-120"/>
                        </a:rPr>
                        <a:t>學生參與生醫智慧管理產學合作計畫件數</a:t>
                      </a:r>
                      <a:endParaRPr lang="zh-TW" altLang="en-US" sz="900" b="1" i="0" u="none" strike="noStrike">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1</a:t>
                      </a:r>
                      <a:endPar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2</a:t>
                      </a:r>
                      <a:endParaRPr lang="en-US" altLang="zh-TW" sz="9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u="none" strike="noStrike" dirty="0">
                          <a:effectLst/>
                          <a:latin typeface="微軟正黑體" panose="020B0604030504040204" pitchFamily="34" charset="-120"/>
                          <a:ea typeface="微軟正黑體" panose="020B0604030504040204" pitchFamily="34" charset="-120"/>
                        </a:rPr>
                        <a:t>3</a:t>
                      </a:r>
                      <a:endPar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a:r>
                        <a:rPr lang="en-US" altLang="zh-TW" sz="900" b="1" dirty="0">
                          <a:latin typeface="微軟正黑體" panose="020B0604030504040204" pitchFamily="34" charset="-120"/>
                          <a:ea typeface="微軟正黑體" panose="020B0604030504040204" pitchFamily="34" charset="-120"/>
                        </a:rPr>
                        <a:t>3</a:t>
                      </a:r>
                      <a:endParaRPr lang="zh-TW" altLang="en-US" sz="900" b="1" dirty="0">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tc>
                  <a:txBody>
                    <a:bodyPr/>
                    <a:lstStyle/>
                    <a:p>
                      <a:pPr algn="ctr" fontAlgn="ctr"/>
                      <a:r>
                        <a:rPr lang="en-US" altLang="zh-TW" sz="900" b="1" i="0" u="none" strike="noStrike" dirty="0">
                          <a:solidFill>
                            <a:srgbClr val="000000"/>
                          </a:solidFill>
                          <a:effectLst/>
                          <a:latin typeface="微軟正黑體" panose="020B0604030504040204" pitchFamily="34" charset="-120"/>
                          <a:ea typeface="微軟正黑體" panose="020B0604030504040204" pitchFamily="34" charset="-120"/>
                        </a:rPr>
                        <a:t>4</a:t>
                      </a:r>
                    </a:p>
                  </a:txBody>
                  <a:tcPr marL="3730" marR="3730" marT="3730" marB="0" anchor="ctr">
                    <a:solidFill>
                      <a:schemeClr val="bg1"/>
                    </a:solidFill>
                  </a:tcPr>
                </a:tc>
                <a:tc>
                  <a:txBody>
                    <a:bodyPr/>
                    <a:lstStyle/>
                    <a:p>
                      <a:pPr marL="0" algn="ctr" defTabSz="914400" rtl="0" eaLnBrk="1" fontAlgn="ctr" latinLnBrk="0" hangingPunct="1"/>
                      <a:r>
                        <a:rPr lang="en-US" altLang="zh-TW" sz="900" b="1"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133.33%</a:t>
                      </a:r>
                    </a:p>
                  </a:txBody>
                  <a:tcPr marL="3730" marR="3730" marT="3730" marB="0" anchor="ctr">
                    <a:solidFill>
                      <a:schemeClr val="bg1"/>
                    </a:solidFill>
                  </a:tcPr>
                </a:tc>
                <a:tc>
                  <a:txBody>
                    <a:bodyPr/>
                    <a:lstStyle/>
                    <a:p>
                      <a:pPr algn="l" fontAlgn="ctr"/>
                      <a:r>
                        <a:rPr lang="zh-TW" altLang="en-US" sz="900" b="1" u="none" strike="noStrike" dirty="0">
                          <a:effectLst/>
                          <a:latin typeface="微軟正黑體" panose="020B0604030504040204" pitchFamily="34" charset="-120"/>
                          <a:ea typeface="微軟正黑體" panose="020B0604030504040204" pitchFamily="34" charset="-120"/>
                        </a:rPr>
                        <a:t>●資料來源：管理學院統計</a:t>
                      </a:r>
                      <a:br>
                        <a:rPr lang="zh-TW" altLang="en-US" sz="900" b="1" u="none" strike="noStrike" dirty="0">
                          <a:effectLst/>
                          <a:latin typeface="微軟正黑體" panose="020B0604030504040204" pitchFamily="34" charset="-120"/>
                          <a:ea typeface="微軟正黑體" panose="020B0604030504040204" pitchFamily="34" charset="-120"/>
                        </a:rPr>
                      </a:br>
                      <a:r>
                        <a:rPr lang="zh-TW" altLang="en-US" sz="900" b="1" u="none" strike="noStrike" dirty="0">
                          <a:effectLst/>
                          <a:latin typeface="微軟正黑體" panose="020B0604030504040204" pitchFamily="34" charset="-120"/>
                          <a:ea typeface="微軟正黑體" panose="020B0604030504040204" pitchFamily="34" charset="-120"/>
                        </a:rPr>
                        <a:t>●追蹤時間：每學期</a:t>
                      </a:r>
                      <a:endParaRPr lang="zh-TW" altLang="en-US" sz="9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3730" marR="3730" marT="3730" marB="0" anchor="ctr">
                    <a:solidFill>
                      <a:schemeClr val="bg1"/>
                    </a:solidFill>
                  </a:tcPr>
                </a:tc>
                <a:extLst>
                  <a:ext uri="{0D108BD9-81ED-4DB2-BD59-A6C34878D82A}">
                    <a16:rowId xmlns:a16="http://schemas.microsoft.com/office/drawing/2014/main" val="3321035374"/>
                  </a:ext>
                </a:extLst>
              </a:tr>
            </a:tbl>
          </a:graphicData>
        </a:graphic>
      </p:graphicFrame>
    </p:spTree>
    <p:extLst>
      <p:ext uri="{BB962C8B-B14F-4D97-AF65-F5344CB8AC3E}">
        <p14:creationId xmlns:p14="http://schemas.microsoft.com/office/powerpoint/2010/main" val="1887217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C113A-D288-DFD8-B5D9-F6773DBC1626}"/>
            </a:ext>
          </a:extLst>
        </p:cNvPr>
        <p:cNvGrpSpPr/>
        <p:nvPr/>
      </p:nvGrpSpPr>
      <p:grpSpPr>
        <a:xfrm>
          <a:off x="0" y="0"/>
          <a:ext cx="0" cy="0"/>
          <a:chOff x="0" y="0"/>
          <a:chExt cx="0" cy="0"/>
        </a:xfrm>
      </p:grpSpPr>
      <p:grpSp>
        <p:nvGrpSpPr>
          <p:cNvPr id="8" name="群組 7">
            <a:extLst>
              <a:ext uri="{FF2B5EF4-FFF2-40B4-BE49-F238E27FC236}">
                <a16:creationId xmlns:a16="http://schemas.microsoft.com/office/drawing/2014/main" id="{D5BD36AA-6DFC-D428-B06F-099069B1D2AA}"/>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C1FD4068-E95D-EB41-37AF-EA283E13AEA5}"/>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AE08ECFE-C0EC-8ADB-9505-87BEE2E45C7D}"/>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D5057040-0DC6-060A-A975-9331B19609EC}"/>
                </a:ext>
              </a:extLst>
            </p:cNvPr>
            <p:cNvSpPr/>
            <p:nvPr/>
          </p:nvSpPr>
          <p:spPr>
            <a:xfrm>
              <a:off x="9762" y="943145"/>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E7C706B9-84ED-5913-9D4C-5AFA9E1F3764}"/>
                </a:ext>
              </a:extLst>
            </p:cNvPr>
            <p:cNvSpPr/>
            <p:nvPr/>
          </p:nvSpPr>
          <p:spPr>
            <a:xfrm>
              <a:off x="19070" y="15227"/>
              <a:ext cx="259080" cy="919162"/>
            </a:xfrm>
            <a:prstGeom prst="snip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E7A66292-59DA-1AAB-4885-83DDA941B211}"/>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5" name="投影片編號版面配置區 14">
            <a:extLst>
              <a:ext uri="{FF2B5EF4-FFF2-40B4-BE49-F238E27FC236}">
                <a16:creationId xmlns:a16="http://schemas.microsoft.com/office/drawing/2014/main" id="{BB35B489-39DF-A451-D7AF-1E4C725AA9A1}"/>
              </a:ext>
            </a:extLst>
          </p:cNvPr>
          <p:cNvSpPr>
            <a:spLocks noGrp="1"/>
          </p:cNvSpPr>
          <p:nvPr>
            <p:ph type="sldNum" sz="quarter" idx="12"/>
          </p:nvPr>
        </p:nvSpPr>
        <p:spPr/>
        <p:txBody>
          <a:bodyPr/>
          <a:lstStyle/>
          <a:p>
            <a:fld id="{F7DD8A4D-DBF7-4562-86FF-8139DCBC2CD7}" type="slidenum">
              <a:rPr lang="en-US" altLang="zh-TW" smtClean="0"/>
              <a:pPr/>
              <a:t>2</a:t>
            </a:fld>
            <a:endParaRPr lang="en-US" altLang="zh-TW"/>
          </a:p>
        </p:txBody>
      </p:sp>
      <p:sp>
        <p:nvSpPr>
          <p:cNvPr id="3" name="標題 13">
            <a:extLst>
              <a:ext uri="{FF2B5EF4-FFF2-40B4-BE49-F238E27FC236}">
                <a16:creationId xmlns:a16="http://schemas.microsoft.com/office/drawing/2014/main" id="{BBDE170E-DC81-4EDA-CE3D-75371F354A45}"/>
              </a:ext>
            </a:extLst>
          </p:cNvPr>
          <p:cNvSpPr txBox="1">
            <a:spLocks/>
          </p:cNvSpPr>
          <p:nvPr/>
        </p:nvSpPr>
        <p:spPr bwMode="auto">
          <a:xfrm>
            <a:off x="609600" y="136524"/>
            <a:ext cx="10972800" cy="105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優化本校教學環境</a:t>
            </a:r>
            <a:endParaRPr kumimoji="0" lang="zh-TW" altLang="en-US" b="1" dirty="0">
              <a:solidFill>
                <a:srgbClr val="0000CC"/>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A463AE90-5794-4A78-0529-F34EBB04FEE3}"/>
              </a:ext>
            </a:extLst>
          </p:cNvPr>
          <p:cNvGrpSpPr/>
          <p:nvPr/>
        </p:nvGrpSpPr>
        <p:grpSpPr>
          <a:xfrm>
            <a:off x="10768669" y="480243"/>
            <a:ext cx="1144270" cy="369838"/>
            <a:chOff x="991490" y="5108279"/>
            <a:chExt cx="1144270" cy="369838"/>
          </a:xfrm>
        </p:grpSpPr>
        <p:pic>
          <p:nvPicPr>
            <p:cNvPr id="5" name="圖片 4">
              <a:extLst>
                <a:ext uri="{FF2B5EF4-FFF2-40B4-BE49-F238E27FC236}">
                  <a16:creationId xmlns:a16="http://schemas.microsoft.com/office/drawing/2014/main" id="{F526C0FA-E2D0-8F37-765D-6048D2A78F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6" name="文字方塊 5">
              <a:extLst>
                <a:ext uri="{FF2B5EF4-FFF2-40B4-BE49-F238E27FC236}">
                  <a16:creationId xmlns:a16="http://schemas.microsoft.com/office/drawing/2014/main" id="{83231D4C-EFFD-3A1C-E200-FE964B2E3645}"/>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sp>
        <p:nvSpPr>
          <p:cNvPr id="4" name="文字方塊 3">
            <a:extLst>
              <a:ext uri="{FF2B5EF4-FFF2-40B4-BE49-F238E27FC236}">
                <a16:creationId xmlns:a16="http://schemas.microsoft.com/office/drawing/2014/main" id="{C2D9999A-F62B-A53D-A4DF-C48D188416A7}"/>
              </a:ext>
            </a:extLst>
          </p:cNvPr>
          <p:cNvSpPr txBox="1"/>
          <p:nvPr/>
        </p:nvSpPr>
        <p:spPr>
          <a:xfrm>
            <a:off x="479376" y="1307128"/>
            <a:ext cx="10546154" cy="1545808"/>
          </a:xfrm>
          <a:prstGeom prst="rect">
            <a:avLst/>
          </a:prstGeom>
          <a:noFill/>
        </p:spPr>
        <p:txBody>
          <a:bodyPr wrap="square">
            <a:spAutoFit/>
          </a:bodyPr>
          <a:lstStyle/>
          <a:p>
            <a:pPr>
              <a:lnSpc>
                <a:spcPts val="2880"/>
              </a:lnSpc>
            </a:pPr>
            <a:r>
              <a:rPr lang="zh-TW" altLang="en-US" sz="2000" b="1" dirty="0">
                <a:latin typeface="微軟正黑體" panose="020B0604030504040204" pitchFamily="34" charset="-120"/>
                <a:ea typeface="微軟正黑體" panose="020B0604030504040204" pitchFamily="34" charset="-120"/>
              </a:rPr>
              <a:t>雙和校區生醫大樓一樓電視牆捐贈</a:t>
            </a:r>
            <a:r>
              <a:rPr lang="en-US" altLang="zh-TW" sz="2000" b="1" dirty="0">
                <a:latin typeface="微軟正黑體" panose="020B0604030504040204" pitchFamily="34" charset="-120"/>
                <a:ea typeface="微軟正黑體" panose="020B0604030504040204" pitchFamily="34" charset="-120"/>
              </a:rPr>
              <a:t>(70</a:t>
            </a:r>
            <a:r>
              <a:rPr lang="zh-TW" altLang="en-US" sz="2000" b="1" dirty="0">
                <a:latin typeface="微軟正黑體" panose="020B0604030504040204" pitchFamily="34" charset="-120"/>
                <a:ea typeface="微軟正黑體" panose="020B0604030504040204" pitchFamily="34" charset="-120"/>
              </a:rPr>
              <a:t>萬</a:t>
            </a:r>
            <a:r>
              <a:rPr lang="en-US" altLang="zh-TW" sz="2000" b="1"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a:lnSpc>
                <a:spcPts val="2880"/>
              </a:lnSpc>
            </a:pPr>
            <a:r>
              <a:rPr lang="zh-TW" altLang="en-US" sz="2000" dirty="0">
                <a:latin typeface="微軟正黑體" panose="020B0604030504040204" pitchFamily="34" charset="-120"/>
                <a:ea typeface="微軟正黑體" panose="020B0604030504040204" pitchFamily="34" charset="-120"/>
              </a:rPr>
              <a:t>生技</a:t>
            </a:r>
            <a:r>
              <a:rPr lang="en-US" altLang="zh-TW" sz="2000" dirty="0">
                <a:latin typeface="微軟正黑體" panose="020B0604030504040204" pitchFamily="34" charset="-120"/>
                <a:ea typeface="微軟正黑體" panose="020B0604030504040204" pitchFamily="34" charset="-120"/>
              </a:rPr>
              <a:t>EMBA</a:t>
            </a:r>
            <a:r>
              <a:rPr lang="zh-TW" altLang="en-US" sz="2000" dirty="0">
                <a:latin typeface="微軟正黑體" panose="020B0604030504040204" pitchFamily="34" charset="-120"/>
                <a:ea typeface="微軟正黑體" panose="020B0604030504040204" pitchFamily="34" charset="-120"/>
              </a:rPr>
              <a:t>第九屆全班共同捐贈10萬元、九屆陳世凱學長10萬元、九屆張小萍學姊10萬元、九屆林志宏學長10萬元、十屆李漢輝學長20萬元、十屆許文南學長2萬元、十屆張家瑜學姊2萬元、十屆康志宏學長2萬元、十屆徐玉芬學姊2萬元、十屆顏之軒學長2萬元。</a:t>
            </a:r>
          </a:p>
        </p:txBody>
      </p:sp>
      <p:pic>
        <p:nvPicPr>
          <p:cNvPr id="18" name="圖片 17" descr="一張含有 服裝, 人員, 男人, 室內 的圖片&#10;&#10;AI 產生的內容可能不正確。">
            <a:extLst>
              <a:ext uri="{FF2B5EF4-FFF2-40B4-BE49-F238E27FC236}">
                <a16:creationId xmlns:a16="http://schemas.microsoft.com/office/drawing/2014/main" id="{586FDD37-020C-43A2-BCAF-161549C557D7}"/>
              </a:ext>
            </a:extLst>
          </p:cNvPr>
          <p:cNvPicPr>
            <a:picLocks noChangeAspect="1"/>
          </p:cNvPicPr>
          <p:nvPr/>
        </p:nvPicPr>
        <p:blipFill>
          <a:blip r:embed="rId3"/>
          <a:srcRect l="1266" t="12827" r="5000" b="15274"/>
          <a:stretch/>
        </p:blipFill>
        <p:spPr>
          <a:xfrm>
            <a:off x="695400" y="2966264"/>
            <a:ext cx="4731608" cy="2722032"/>
          </a:xfrm>
          <a:prstGeom prst="rect">
            <a:avLst/>
          </a:prstGeom>
          <a:ln>
            <a:solidFill>
              <a:schemeClr val="tx1"/>
            </a:solidFill>
          </a:ln>
          <a:effectLst>
            <a:outerShdw blurRad="292100" dist="139700" dir="2700000" algn="tl" rotWithShape="0">
              <a:srgbClr val="333333">
                <a:alpha val="65000"/>
              </a:srgbClr>
            </a:outerShdw>
          </a:effectLst>
        </p:spPr>
      </p:pic>
      <p:pic>
        <p:nvPicPr>
          <p:cNvPr id="14" name="圖片 13">
            <a:extLst>
              <a:ext uri="{FF2B5EF4-FFF2-40B4-BE49-F238E27FC236}">
                <a16:creationId xmlns:a16="http://schemas.microsoft.com/office/drawing/2014/main" id="{38AC5F73-72E6-BD1E-DC1E-733AB6145F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9936" y="2966264"/>
            <a:ext cx="2047971" cy="2719558"/>
          </a:xfrm>
          <a:prstGeom prst="rect">
            <a:avLst/>
          </a:prstGeom>
          <a:ln>
            <a:solidFill>
              <a:schemeClr val="tx1"/>
            </a:solidFill>
          </a:ln>
          <a:effectLst>
            <a:outerShdw blurRad="292100" dist="139700" dir="2700000" algn="tl" rotWithShape="0">
              <a:srgbClr val="333333">
                <a:alpha val="65000"/>
              </a:srgbClr>
            </a:outerShdw>
          </a:effectLst>
        </p:spPr>
      </p:pic>
      <p:pic>
        <p:nvPicPr>
          <p:cNvPr id="17" name="圖片 16">
            <a:extLst>
              <a:ext uri="{FF2B5EF4-FFF2-40B4-BE49-F238E27FC236}">
                <a16:creationId xmlns:a16="http://schemas.microsoft.com/office/drawing/2014/main" id="{AB3F1690-089C-DDA9-33DA-E59A146FB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0835" y="2960284"/>
            <a:ext cx="3619318" cy="2725538"/>
          </a:xfrm>
          <a:prstGeom prst="rect">
            <a:avLst/>
          </a:prstGeom>
          <a:ln>
            <a:solidFill>
              <a:schemeClr val="tx1"/>
            </a:solidFill>
          </a:ln>
          <a:effectLst>
            <a:outerShdw blurRad="292100" dist="139700" dir="2700000" algn="tl" rotWithShape="0">
              <a:srgbClr val="333333">
                <a:alpha val="65000"/>
              </a:srgbClr>
            </a:outerShdw>
          </a:effectLst>
        </p:spPr>
      </p:pic>
      <p:sp>
        <p:nvSpPr>
          <p:cNvPr id="19" name="矩形 18">
            <a:extLst>
              <a:ext uri="{FF2B5EF4-FFF2-40B4-BE49-F238E27FC236}">
                <a16:creationId xmlns:a16="http://schemas.microsoft.com/office/drawing/2014/main" id="{E75E8071-221A-5450-A242-85A19DEE0E07}"/>
              </a:ext>
            </a:extLst>
          </p:cNvPr>
          <p:cNvSpPr/>
          <p:nvPr/>
        </p:nvSpPr>
        <p:spPr>
          <a:xfrm>
            <a:off x="5427008" y="5818051"/>
            <a:ext cx="6285616" cy="646331"/>
          </a:xfrm>
          <a:prstGeom prst="rect">
            <a:avLst/>
          </a:prstGeom>
        </p:spPr>
        <p:txBody>
          <a:bodyPr wrap="square">
            <a:spAutoFit/>
          </a:bodyPr>
          <a:lstStyle/>
          <a:p>
            <a:r>
              <a:rPr lang="en-US" altLang="zh-TW" b="1" dirty="0">
                <a:solidFill>
                  <a:srgbClr val="000308"/>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b="1" dirty="0">
                <a:solidFill>
                  <a:srgbClr val="000308"/>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b="1" dirty="0">
                <a:solidFill>
                  <a:srgbClr val="000308"/>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b="1" dirty="0">
                <a:solidFill>
                  <a:srgbClr val="000308"/>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b="1" dirty="0">
                <a:solidFill>
                  <a:srgbClr val="000308"/>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b="1" dirty="0">
                <a:solidFill>
                  <a:srgbClr val="000308"/>
                </a:solidFill>
                <a:latin typeface="微軟正黑體" panose="020B0604030504040204" pitchFamily="34" charset="-120"/>
                <a:ea typeface="微軟正黑體" panose="020B0604030504040204" pitchFamily="34" charset="-120"/>
                <a:cs typeface="Times New Roman" panose="02020603050405020304" pitchFamily="18" charset="0"/>
              </a:rPr>
              <a:t>日於雙和校區生醫大樓一樓舉辦電視牆揭幕儀式，生技</a:t>
            </a:r>
            <a:r>
              <a:rPr lang="en-US" altLang="zh-TW" b="1" dirty="0">
                <a:solidFill>
                  <a:srgbClr val="000308"/>
                </a:solidFill>
                <a:latin typeface="微軟正黑體" panose="020B0604030504040204" pitchFamily="34" charset="-120"/>
                <a:ea typeface="微軟正黑體" panose="020B0604030504040204" pitchFamily="34" charset="-120"/>
                <a:cs typeface="Times New Roman" panose="02020603050405020304" pitchFamily="18" charset="0"/>
              </a:rPr>
              <a:t>EMBA</a:t>
            </a:r>
            <a:r>
              <a:rPr lang="zh-TW" altLang="en-US" b="1" dirty="0">
                <a:solidFill>
                  <a:srgbClr val="000308"/>
                </a:solidFill>
                <a:latin typeface="微軟正黑體" panose="020B0604030504040204" pitchFamily="34" charset="-120"/>
                <a:ea typeface="微軟正黑體" panose="020B0604030504040204" pitchFamily="34" charset="-120"/>
                <a:cs typeface="Times New Roman" panose="02020603050405020304" pitchFamily="18" charset="0"/>
              </a:rPr>
              <a:t>蕭育仁主任帶領學長姐與吳麥斯校長合影留念。</a:t>
            </a:r>
          </a:p>
        </p:txBody>
      </p:sp>
    </p:spTree>
    <p:extLst>
      <p:ext uri="{BB962C8B-B14F-4D97-AF65-F5344CB8AC3E}">
        <p14:creationId xmlns:p14="http://schemas.microsoft.com/office/powerpoint/2010/main" val="1321996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58A4B-BB63-AD86-0AA2-73512327A119}"/>
            </a:ext>
          </a:extLst>
        </p:cNvPr>
        <p:cNvGrpSpPr/>
        <p:nvPr/>
      </p:nvGrpSpPr>
      <p:grpSpPr>
        <a:xfrm>
          <a:off x="0" y="0"/>
          <a:ext cx="0" cy="0"/>
          <a:chOff x="0" y="0"/>
          <a:chExt cx="0" cy="0"/>
        </a:xfrm>
      </p:grpSpPr>
      <p:grpSp>
        <p:nvGrpSpPr>
          <p:cNvPr id="8" name="群組 7">
            <a:extLst>
              <a:ext uri="{FF2B5EF4-FFF2-40B4-BE49-F238E27FC236}">
                <a16:creationId xmlns:a16="http://schemas.microsoft.com/office/drawing/2014/main" id="{EC37C7EE-390B-87AE-C3C0-FCBDA5DD469C}"/>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04D3273A-7AA3-09DB-182C-0288A574401A}"/>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A29EBF4A-E3AA-2653-0D72-AFBEF79AD8AE}"/>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C255CBBC-6701-97C2-7360-5D6DDDB9CF31}"/>
                </a:ext>
              </a:extLst>
            </p:cNvPr>
            <p:cNvSpPr/>
            <p:nvPr/>
          </p:nvSpPr>
          <p:spPr>
            <a:xfrm>
              <a:off x="9762" y="943145"/>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1B3B3160-9B2E-9FA8-F69C-D6CC432BE055}"/>
                </a:ext>
              </a:extLst>
            </p:cNvPr>
            <p:cNvSpPr/>
            <p:nvPr/>
          </p:nvSpPr>
          <p:spPr>
            <a:xfrm>
              <a:off x="19070" y="15227"/>
              <a:ext cx="259080" cy="919162"/>
            </a:xfrm>
            <a:prstGeom prst="snip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B9398553-5B15-15F4-FDB0-087E9D11C07A}"/>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5" name="投影片編號版面配置區 14">
            <a:extLst>
              <a:ext uri="{FF2B5EF4-FFF2-40B4-BE49-F238E27FC236}">
                <a16:creationId xmlns:a16="http://schemas.microsoft.com/office/drawing/2014/main" id="{C155C1EC-A44F-C665-15CA-6F851B5DA738}"/>
              </a:ext>
            </a:extLst>
          </p:cNvPr>
          <p:cNvSpPr>
            <a:spLocks noGrp="1"/>
          </p:cNvSpPr>
          <p:nvPr>
            <p:ph type="sldNum" sz="quarter" idx="12"/>
          </p:nvPr>
        </p:nvSpPr>
        <p:spPr/>
        <p:txBody>
          <a:bodyPr/>
          <a:lstStyle/>
          <a:p>
            <a:fld id="{F7DD8A4D-DBF7-4562-86FF-8139DCBC2CD7}" type="slidenum">
              <a:rPr lang="en-US" altLang="zh-TW" smtClean="0"/>
              <a:pPr/>
              <a:t>3</a:t>
            </a:fld>
            <a:endParaRPr lang="en-US" altLang="zh-TW"/>
          </a:p>
        </p:txBody>
      </p:sp>
      <p:sp>
        <p:nvSpPr>
          <p:cNvPr id="3" name="標題 13">
            <a:extLst>
              <a:ext uri="{FF2B5EF4-FFF2-40B4-BE49-F238E27FC236}">
                <a16:creationId xmlns:a16="http://schemas.microsoft.com/office/drawing/2014/main" id="{C6E7EA88-04D8-0079-B49F-2AE258627C3F}"/>
              </a:ext>
            </a:extLst>
          </p:cNvPr>
          <p:cNvSpPr txBox="1">
            <a:spLocks/>
          </p:cNvSpPr>
          <p:nvPr/>
        </p:nvSpPr>
        <p:spPr bwMode="auto">
          <a:xfrm>
            <a:off x="609600" y="136524"/>
            <a:ext cx="10972800" cy="105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zh-TW" altLang="en-US" b="1" dirty="0">
                <a:solidFill>
                  <a:srgbClr val="0000CC"/>
                </a:solidFill>
                <a:latin typeface="微軟正黑體" panose="020B0604030504040204" pitchFamily="34" charset="-120"/>
                <a:ea typeface="微軟正黑體" panose="020B0604030504040204" pitchFamily="34" charset="-120"/>
              </a:rPr>
              <a:t>榮譽榜</a:t>
            </a:r>
          </a:p>
        </p:txBody>
      </p:sp>
      <p:grpSp>
        <p:nvGrpSpPr>
          <p:cNvPr id="39" name="群組 38">
            <a:extLst>
              <a:ext uri="{FF2B5EF4-FFF2-40B4-BE49-F238E27FC236}">
                <a16:creationId xmlns:a16="http://schemas.microsoft.com/office/drawing/2014/main" id="{B044EA15-0F9D-7907-3C2E-6BA4EA6BA373}"/>
              </a:ext>
            </a:extLst>
          </p:cNvPr>
          <p:cNvGrpSpPr/>
          <p:nvPr/>
        </p:nvGrpSpPr>
        <p:grpSpPr>
          <a:xfrm>
            <a:off x="10741746" y="629918"/>
            <a:ext cx="1144270" cy="369838"/>
            <a:chOff x="991490" y="5108279"/>
            <a:chExt cx="1144270" cy="369838"/>
          </a:xfrm>
        </p:grpSpPr>
        <p:pic>
          <p:nvPicPr>
            <p:cNvPr id="40" name="圖片 39">
              <a:extLst>
                <a:ext uri="{FF2B5EF4-FFF2-40B4-BE49-F238E27FC236}">
                  <a16:creationId xmlns:a16="http://schemas.microsoft.com/office/drawing/2014/main" id="{ABFD9C80-F198-5C84-DA2C-FB0C91656A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41" name="文字方塊 40">
              <a:extLst>
                <a:ext uri="{FF2B5EF4-FFF2-40B4-BE49-F238E27FC236}">
                  <a16:creationId xmlns:a16="http://schemas.microsoft.com/office/drawing/2014/main" id="{EC4271F5-D580-803F-4D4B-95F0530926F4}"/>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42" name="群組 41">
            <a:extLst>
              <a:ext uri="{FF2B5EF4-FFF2-40B4-BE49-F238E27FC236}">
                <a16:creationId xmlns:a16="http://schemas.microsoft.com/office/drawing/2014/main" id="{77E21837-F46A-0C19-C210-3B86E9B0F2C4}"/>
              </a:ext>
            </a:extLst>
          </p:cNvPr>
          <p:cNvGrpSpPr/>
          <p:nvPr/>
        </p:nvGrpSpPr>
        <p:grpSpPr>
          <a:xfrm>
            <a:off x="10740414" y="188641"/>
            <a:ext cx="1356329" cy="369838"/>
            <a:chOff x="973880" y="4003955"/>
            <a:chExt cx="1356329" cy="369838"/>
          </a:xfrm>
        </p:grpSpPr>
        <p:pic>
          <p:nvPicPr>
            <p:cNvPr id="43" name="圖片 42">
              <a:extLst>
                <a:ext uri="{FF2B5EF4-FFF2-40B4-BE49-F238E27FC236}">
                  <a16:creationId xmlns:a16="http://schemas.microsoft.com/office/drawing/2014/main" id="{015C228F-EA7B-34F9-4229-DAA9691B214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880" y="4003955"/>
              <a:ext cx="369838" cy="369838"/>
            </a:xfrm>
            <a:prstGeom prst="rect">
              <a:avLst/>
            </a:prstGeom>
          </p:spPr>
        </p:pic>
        <p:sp>
          <p:nvSpPr>
            <p:cNvPr id="44" name="文字方塊 43">
              <a:extLst>
                <a:ext uri="{FF2B5EF4-FFF2-40B4-BE49-F238E27FC236}">
                  <a16:creationId xmlns:a16="http://schemas.microsoft.com/office/drawing/2014/main" id="{764B011E-CC37-F918-E8AB-A481F946BA18}"/>
                </a:ext>
              </a:extLst>
            </p:cNvPr>
            <p:cNvSpPr txBox="1"/>
            <p:nvPr/>
          </p:nvSpPr>
          <p:spPr>
            <a:xfrm>
              <a:off x="1333016" y="4047098"/>
              <a:ext cx="997193" cy="261610"/>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健康與福祉</a:t>
              </a:r>
              <a:endParaRPr lang="en-US" altLang="zh-TW" sz="1100" b="1" dirty="0">
                <a:latin typeface="微軟正黑體" panose="020B0604030504040204" pitchFamily="34" charset="-120"/>
                <a:ea typeface="微軟正黑體" panose="020B0604030504040204" pitchFamily="34" charset="-120"/>
              </a:endParaRPr>
            </a:p>
          </p:txBody>
        </p:sp>
      </p:grpSp>
      <p:pic>
        <p:nvPicPr>
          <p:cNvPr id="6" name="圖片 5">
            <a:extLst>
              <a:ext uri="{FF2B5EF4-FFF2-40B4-BE49-F238E27FC236}">
                <a16:creationId xmlns:a16="http://schemas.microsoft.com/office/drawing/2014/main" id="{702AE9F1-73CB-573E-1959-1993FF5D7096}"/>
              </a:ext>
            </a:extLst>
          </p:cNvPr>
          <p:cNvPicPr>
            <a:picLocks noChangeAspect="1"/>
          </p:cNvPicPr>
          <p:nvPr/>
        </p:nvPicPr>
        <p:blipFill rotWithShape="1">
          <a:blip r:embed="rId4"/>
          <a:srcRect r="3406" b="10264"/>
          <a:stretch/>
        </p:blipFill>
        <p:spPr>
          <a:xfrm>
            <a:off x="5663952" y="1224886"/>
            <a:ext cx="4410366" cy="2732370"/>
          </a:xfrm>
          <a:prstGeom prst="rect">
            <a:avLst/>
          </a:prstGeom>
        </p:spPr>
      </p:pic>
      <p:pic>
        <p:nvPicPr>
          <p:cNvPr id="14" name="圖片 13">
            <a:extLst>
              <a:ext uri="{FF2B5EF4-FFF2-40B4-BE49-F238E27FC236}">
                <a16:creationId xmlns:a16="http://schemas.microsoft.com/office/drawing/2014/main" id="{450D1F8E-1007-9410-F290-4D8456175AEA}"/>
              </a:ext>
            </a:extLst>
          </p:cNvPr>
          <p:cNvPicPr>
            <a:picLocks noChangeAspect="1"/>
          </p:cNvPicPr>
          <p:nvPr/>
        </p:nvPicPr>
        <p:blipFill rotWithShape="1">
          <a:blip r:embed="rId5"/>
          <a:srcRect l="2415" t="11061" r="6302"/>
          <a:stretch/>
        </p:blipFill>
        <p:spPr>
          <a:xfrm>
            <a:off x="5706414" y="4014785"/>
            <a:ext cx="4367903" cy="2838072"/>
          </a:xfrm>
          <a:prstGeom prst="rect">
            <a:avLst/>
          </a:prstGeom>
        </p:spPr>
      </p:pic>
      <p:sp>
        <p:nvSpPr>
          <p:cNvPr id="16" name="Google Shape;190;p2">
            <a:extLst>
              <a:ext uri="{FF2B5EF4-FFF2-40B4-BE49-F238E27FC236}">
                <a16:creationId xmlns:a16="http://schemas.microsoft.com/office/drawing/2014/main" id="{E905849C-BF18-AAB6-DA0E-42CBD67DB58E}"/>
              </a:ext>
            </a:extLst>
          </p:cNvPr>
          <p:cNvSpPr txBox="1">
            <a:spLocks/>
          </p:cNvSpPr>
          <p:nvPr/>
        </p:nvSpPr>
        <p:spPr>
          <a:xfrm>
            <a:off x="507568" y="2116211"/>
            <a:ext cx="4940360" cy="3302455"/>
          </a:xfrm>
          <a:prstGeom prst="rect">
            <a:avLst/>
          </a:prstGeom>
          <a:noFill/>
          <a:ln>
            <a:noFill/>
          </a:ln>
        </p:spPr>
        <p:txBody>
          <a:bodyPr spcFirstLastPara="1" wrap="square" lIns="91425" tIns="45700" rIns="91425" bIns="45700" anchor="t" anchorCtr="0">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1200"/>
              </a:spcBef>
              <a:buSzPts val="3200"/>
              <a:buFont typeface="Arial" panose="020B0604020202020204" pitchFamily="34" charset="0"/>
              <a:buNone/>
            </a:pPr>
            <a:r>
              <a:rPr kumimoji="0" lang="zh-TW" altLang="en-US" b="1" dirty="0">
                <a:latin typeface="微軟正黑體" panose="020B0604030504040204" pitchFamily="34" charset="-120"/>
                <a:ea typeface="微軟正黑體" panose="020B0604030504040204" pitchFamily="34" charset="-120"/>
                <a:sym typeface="Microsoft YaHei"/>
              </a:rPr>
              <a:t>感謝</a:t>
            </a:r>
            <a:r>
              <a:rPr kumimoji="0" lang="en-US" altLang="zh-TW" b="1" dirty="0">
                <a:latin typeface="微軟正黑體" panose="020B0604030504040204" pitchFamily="34" charset="-120"/>
                <a:ea typeface="微軟正黑體" panose="020B0604030504040204" pitchFamily="34" charset="-120"/>
                <a:sym typeface="Microsoft YaHei"/>
              </a:rPr>
              <a:t>11</a:t>
            </a:r>
            <a:r>
              <a:rPr kumimoji="0" lang="zh-TW" altLang="en-US" b="1" dirty="0">
                <a:latin typeface="微軟正黑體" panose="020B0604030504040204" pitchFamily="34" charset="-120"/>
                <a:ea typeface="微軟正黑體" panose="020B0604030504040204" pitchFamily="34" charset="-120"/>
                <a:sym typeface="Microsoft YaHei"/>
              </a:rPr>
              <a:t>屆張張嘉玲學姐帶領</a:t>
            </a:r>
            <a:r>
              <a:rPr kumimoji="0" lang="zh-TW" altLang="en-US" b="1" dirty="0">
                <a:latin typeface="微軟正黑體" panose="020B0604030504040204" pitchFamily="34" charset="-120"/>
                <a:ea typeface="微軟正黑體" panose="020B0604030504040204" pitchFamily="34" charset="-120"/>
              </a:rPr>
              <a:t>台北市東大扶輪社，捐贈附醫</a:t>
            </a:r>
            <a:r>
              <a:rPr kumimoji="0" lang="en-US" altLang="zh-TW" b="1" dirty="0">
                <a:latin typeface="微軟正黑體" panose="020B0604030504040204" pitchFamily="34" charset="-120"/>
                <a:ea typeface="微軟正黑體" panose="020B0604030504040204" pitchFamily="34" charset="-120"/>
              </a:rPr>
              <a:t>20</a:t>
            </a:r>
            <a:r>
              <a:rPr kumimoji="0" lang="zh-TW" altLang="en-US" b="1" dirty="0">
                <a:latin typeface="微軟正黑體" panose="020B0604030504040204" pitchFamily="34" charset="-120"/>
                <a:ea typeface="微軟正黑體" panose="020B0604030504040204" pitchFamily="34" charset="-120"/>
              </a:rPr>
              <a:t>萬元新生兒衣。</a:t>
            </a:r>
            <a:endParaRPr kumimoji="0" lang="zh-TW" altLang="en-US" b="1" dirty="0">
              <a:latin typeface="微軟正黑體" panose="020B0604030504040204" pitchFamily="34" charset="-120"/>
              <a:ea typeface="微軟正黑體" panose="020B0604030504040204" pitchFamily="34" charset="-120"/>
              <a:sym typeface="Microsoft YaHei"/>
            </a:endParaRPr>
          </a:p>
        </p:txBody>
      </p:sp>
    </p:spTree>
    <p:extLst>
      <p:ext uri="{BB962C8B-B14F-4D97-AF65-F5344CB8AC3E}">
        <p14:creationId xmlns:p14="http://schemas.microsoft.com/office/powerpoint/2010/main" val="4288595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AEFD5-43F0-1990-C37B-F1F7C68E3FB7}"/>
            </a:ext>
          </a:extLst>
        </p:cNvPr>
        <p:cNvGrpSpPr/>
        <p:nvPr/>
      </p:nvGrpSpPr>
      <p:grpSpPr>
        <a:xfrm>
          <a:off x="0" y="0"/>
          <a:ext cx="0" cy="0"/>
          <a:chOff x="0" y="0"/>
          <a:chExt cx="0" cy="0"/>
        </a:xfrm>
      </p:grpSpPr>
      <p:grpSp>
        <p:nvGrpSpPr>
          <p:cNvPr id="8" name="群組 7">
            <a:extLst>
              <a:ext uri="{FF2B5EF4-FFF2-40B4-BE49-F238E27FC236}">
                <a16:creationId xmlns:a16="http://schemas.microsoft.com/office/drawing/2014/main" id="{30EA2B2C-A874-391D-3B2F-0412A77CA047}"/>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E52CF73F-FE04-10F8-2927-683B4E3FC126}"/>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111AA169-AE08-7912-B415-CE7C36540D6B}"/>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12513CB2-3F4E-A37B-854B-69B0E7EBEF66}"/>
                </a:ext>
              </a:extLst>
            </p:cNvPr>
            <p:cNvSpPr/>
            <p:nvPr/>
          </p:nvSpPr>
          <p:spPr>
            <a:xfrm>
              <a:off x="9762" y="943145"/>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48AD914D-ED85-83CE-E5AA-92EDCB290B54}"/>
                </a:ext>
              </a:extLst>
            </p:cNvPr>
            <p:cNvSpPr/>
            <p:nvPr/>
          </p:nvSpPr>
          <p:spPr>
            <a:xfrm>
              <a:off x="19070" y="15227"/>
              <a:ext cx="259080" cy="919162"/>
            </a:xfrm>
            <a:prstGeom prst="snip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D1265A08-64A7-6A9C-5C59-B9C8B40EFA50}"/>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5" name="投影片編號版面配置區 14">
            <a:extLst>
              <a:ext uri="{FF2B5EF4-FFF2-40B4-BE49-F238E27FC236}">
                <a16:creationId xmlns:a16="http://schemas.microsoft.com/office/drawing/2014/main" id="{AA396C07-4350-DD38-C901-AE4420E2D81B}"/>
              </a:ext>
            </a:extLst>
          </p:cNvPr>
          <p:cNvSpPr>
            <a:spLocks noGrp="1"/>
          </p:cNvSpPr>
          <p:nvPr>
            <p:ph type="sldNum" sz="quarter" idx="12"/>
          </p:nvPr>
        </p:nvSpPr>
        <p:spPr/>
        <p:txBody>
          <a:bodyPr/>
          <a:lstStyle/>
          <a:p>
            <a:fld id="{F7DD8A4D-DBF7-4562-86FF-8139DCBC2CD7}" type="slidenum">
              <a:rPr lang="en-US" altLang="zh-TW" smtClean="0"/>
              <a:pPr/>
              <a:t>4</a:t>
            </a:fld>
            <a:endParaRPr lang="en-US" altLang="zh-TW"/>
          </a:p>
        </p:txBody>
      </p:sp>
      <p:sp>
        <p:nvSpPr>
          <p:cNvPr id="3" name="標題 13">
            <a:extLst>
              <a:ext uri="{FF2B5EF4-FFF2-40B4-BE49-F238E27FC236}">
                <a16:creationId xmlns:a16="http://schemas.microsoft.com/office/drawing/2014/main" id="{1DE2F0B8-245E-5C7A-D07B-D2DA7174B4B4}"/>
              </a:ext>
            </a:extLst>
          </p:cNvPr>
          <p:cNvSpPr txBox="1">
            <a:spLocks/>
          </p:cNvSpPr>
          <p:nvPr/>
        </p:nvSpPr>
        <p:spPr bwMode="auto">
          <a:xfrm>
            <a:off x="609600" y="136524"/>
            <a:ext cx="10972800" cy="105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zh-TW" altLang="en-US" b="1" dirty="0">
                <a:solidFill>
                  <a:srgbClr val="0000CC"/>
                </a:solidFill>
                <a:latin typeface="微軟正黑體" panose="020B0604030504040204" pitchFamily="34" charset="-120"/>
                <a:ea typeface="微軟正黑體" panose="020B0604030504040204" pitchFamily="34" charset="-120"/>
              </a:rPr>
              <a:t>榮譽榜</a:t>
            </a:r>
          </a:p>
        </p:txBody>
      </p:sp>
      <p:grpSp>
        <p:nvGrpSpPr>
          <p:cNvPr id="39" name="群組 38">
            <a:extLst>
              <a:ext uri="{FF2B5EF4-FFF2-40B4-BE49-F238E27FC236}">
                <a16:creationId xmlns:a16="http://schemas.microsoft.com/office/drawing/2014/main" id="{848E3E55-BD0B-32D1-3C20-A1CF3B7CD9A6}"/>
              </a:ext>
            </a:extLst>
          </p:cNvPr>
          <p:cNvGrpSpPr/>
          <p:nvPr/>
        </p:nvGrpSpPr>
        <p:grpSpPr>
          <a:xfrm>
            <a:off x="10741746" y="629918"/>
            <a:ext cx="1144270" cy="369838"/>
            <a:chOff x="991490" y="5108279"/>
            <a:chExt cx="1144270" cy="369838"/>
          </a:xfrm>
        </p:grpSpPr>
        <p:pic>
          <p:nvPicPr>
            <p:cNvPr id="40" name="圖片 39">
              <a:extLst>
                <a:ext uri="{FF2B5EF4-FFF2-40B4-BE49-F238E27FC236}">
                  <a16:creationId xmlns:a16="http://schemas.microsoft.com/office/drawing/2014/main" id="{3AE04EA7-201E-3179-2FF3-0DB48B340B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41" name="文字方塊 40">
              <a:extLst>
                <a:ext uri="{FF2B5EF4-FFF2-40B4-BE49-F238E27FC236}">
                  <a16:creationId xmlns:a16="http://schemas.microsoft.com/office/drawing/2014/main" id="{344E9EE5-AA7D-AAE2-B7A4-D6E6804B5862}"/>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42" name="群組 41">
            <a:extLst>
              <a:ext uri="{FF2B5EF4-FFF2-40B4-BE49-F238E27FC236}">
                <a16:creationId xmlns:a16="http://schemas.microsoft.com/office/drawing/2014/main" id="{5D56236A-1909-3102-1560-5A1D2EB6175D}"/>
              </a:ext>
            </a:extLst>
          </p:cNvPr>
          <p:cNvGrpSpPr/>
          <p:nvPr/>
        </p:nvGrpSpPr>
        <p:grpSpPr>
          <a:xfrm>
            <a:off x="10740414" y="188641"/>
            <a:ext cx="1356329" cy="369838"/>
            <a:chOff x="973880" y="4003955"/>
            <a:chExt cx="1356329" cy="369838"/>
          </a:xfrm>
        </p:grpSpPr>
        <p:pic>
          <p:nvPicPr>
            <p:cNvPr id="43" name="圖片 42">
              <a:extLst>
                <a:ext uri="{FF2B5EF4-FFF2-40B4-BE49-F238E27FC236}">
                  <a16:creationId xmlns:a16="http://schemas.microsoft.com/office/drawing/2014/main" id="{958BD491-84F4-2D3D-109D-E570684E5B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880" y="4003955"/>
              <a:ext cx="369838" cy="369838"/>
            </a:xfrm>
            <a:prstGeom prst="rect">
              <a:avLst/>
            </a:prstGeom>
          </p:spPr>
        </p:pic>
        <p:sp>
          <p:nvSpPr>
            <p:cNvPr id="44" name="文字方塊 43">
              <a:extLst>
                <a:ext uri="{FF2B5EF4-FFF2-40B4-BE49-F238E27FC236}">
                  <a16:creationId xmlns:a16="http://schemas.microsoft.com/office/drawing/2014/main" id="{CE6521B3-679A-74D8-0F89-E5C3BBC8423F}"/>
                </a:ext>
              </a:extLst>
            </p:cNvPr>
            <p:cNvSpPr txBox="1"/>
            <p:nvPr/>
          </p:nvSpPr>
          <p:spPr>
            <a:xfrm>
              <a:off x="1333016" y="4047098"/>
              <a:ext cx="997193" cy="261610"/>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健康與福祉</a:t>
              </a:r>
              <a:endParaRPr lang="en-US" altLang="zh-TW" sz="1100" b="1" dirty="0">
                <a:latin typeface="微軟正黑體" panose="020B0604030504040204" pitchFamily="34" charset="-120"/>
                <a:ea typeface="微軟正黑體" panose="020B0604030504040204" pitchFamily="34" charset="-120"/>
              </a:endParaRPr>
            </a:p>
          </p:txBody>
        </p:sp>
      </p:grpSp>
      <p:sp>
        <p:nvSpPr>
          <p:cNvPr id="16" name="Google Shape;190;p2">
            <a:extLst>
              <a:ext uri="{FF2B5EF4-FFF2-40B4-BE49-F238E27FC236}">
                <a16:creationId xmlns:a16="http://schemas.microsoft.com/office/drawing/2014/main" id="{3325267D-C042-AB9D-EB28-C8167C7DA170}"/>
              </a:ext>
            </a:extLst>
          </p:cNvPr>
          <p:cNvSpPr txBox="1">
            <a:spLocks/>
          </p:cNvSpPr>
          <p:nvPr/>
        </p:nvSpPr>
        <p:spPr>
          <a:xfrm>
            <a:off x="695400" y="1484784"/>
            <a:ext cx="10514352" cy="3063588"/>
          </a:xfrm>
          <a:prstGeom prst="rect">
            <a:avLst/>
          </a:prstGeom>
          <a:noFill/>
          <a:ln>
            <a:noFill/>
          </a:ln>
        </p:spPr>
        <p:txBody>
          <a:bodyPr spcFirstLastPara="1" wrap="square" lIns="91425" tIns="45700" rIns="91425" bIns="45700" anchor="t" anchorCtr="0">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ts val="2200"/>
              </a:lnSpc>
              <a:buNone/>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由大數據所</a:t>
            </a:r>
            <a:r>
              <a:rPr lang="zh-TW" altLang="en-US" sz="20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許鈺敏同學</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擔任隊長組成</a:t>
            </a:r>
            <a:r>
              <a:rPr lang="en-US" altLang="zh-TW" sz="2000" b="1" dirty="0" err="1">
                <a:latin typeface="微軟正黑體" panose="020B0604030504040204" pitchFamily="34" charset="-120"/>
                <a:ea typeface="微軟正黑體" panose="020B0604030504040204" pitchFamily="34" charset="-120"/>
                <a:cs typeface="Times New Roman" panose="02020603050405020304" pitchFamily="18" charset="0"/>
              </a:rPr>
              <a:t>PhenoCDS</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團隊參加哈佛健康照護黑客松的全球競賽，榮獲</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台灣站第一名</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本屆活動全球共有</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36</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個國家參與、超過</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14,000</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名申請者報名，台灣站則共有</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132</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人報名、</a:t>
            </a: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31</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組團隊參賽，在短短兩天內完成創新健康方案的發想與提案。最終選出前兩名優秀隊伍，將代表台灣前往</a:t>
            </a:r>
            <a:r>
              <a:rPr lang="zh-TW" altLang="en-US" sz="20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哈佛大學</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，參與</a:t>
            </a:r>
            <a:r>
              <a:rPr lang="zh-TW" altLang="en-US" sz="2000" b="1" dirty="0">
                <a:solidFill>
                  <a:srgbClr val="0070C0"/>
                </a:solidFill>
                <a:latin typeface="微軟正黑體" panose="020B0604030504040204" pitchFamily="34" charset="-120"/>
                <a:ea typeface="微軟正黑體" panose="020B0604030504040204" pitchFamily="34" charset="-120"/>
                <a:cs typeface="Times New Roman" panose="02020603050405020304" pitchFamily="18" charset="0"/>
              </a:rPr>
              <a:t>全球培訓計畫</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，並有機會向國際投資人展示創新成果，為台灣健康科技實力站上國際舞台！</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 name="Picture 2" descr="https://ai.ntu.edu.tw/wp-content/uploads/2026/04/4.%E5%86%A0%E8%BB%8D%E7%8D%B2%E7%8D%8E%E5%9C%98%E9%9A%8A.jpg">
            <a:extLst>
              <a:ext uri="{FF2B5EF4-FFF2-40B4-BE49-F238E27FC236}">
                <a16:creationId xmlns:a16="http://schemas.microsoft.com/office/drawing/2014/main" id="{B34B6025-F45D-5E9C-6B1B-AE2AB8C351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5671" y="3441903"/>
            <a:ext cx="4140657" cy="275971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755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BE4DB-2615-D4E9-BE32-73CC91289B80}"/>
            </a:ext>
          </a:extLst>
        </p:cNvPr>
        <p:cNvGrpSpPr/>
        <p:nvPr/>
      </p:nvGrpSpPr>
      <p:grpSpPr>
        <a:xfrm>
          <a:off x="0" y="0"/>
          <a:ext cx="0" cy="0"/>
          <a:chOff x="0" y="0"/>
          <a:chExt cx="0" cy="0"/>
        </a:xfrm>
      </p:grpSpPr>
      <p:grpSp>
        <p:nvGrpSpPr>
          <p:cNvPr id="8" name="群組 7">
            <a:extLst>
              <a:ext uri="{FF2B5EF4-FFF2-40B4-BE49-F238E27FC236}">
                <a16:creationId xmlns:a16="http://schemas.microsoft.com/office/drawing/2014/main" id="{FFD86292-8E01-035E-55F8-69CC463716D4}"/>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E318E2E8-44C6-EFEF-5093-4CEA14CC83D2}"/>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E89B07EB-57C0-B945-4105-F32FE9BFB9D6}"/>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91126204-818D-5294-A130-73C18D2505FB}"/>
                </a:ext>
              </a:extLst>
            </p:cNvPr>
            <p:cNvSpPr/>
            <p:nvPr/>
          </p:nvSpPr>
          <p:spPr>
            <a:xfrm>
              <a:off x="9762" y="943145"/>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F3463C48-C745-8AF2-08E5-A13758BBECFD}"/>
                </a:ext>
              </a:extLst>
            </p:cNvPr>
            <p:cNvSpPr/>
            <p:nvPr/>
          </p:nvSpPr>
          <p:spPr>
            <a:xfrm>
              <a:off x="19070" y="15227"/>
              <a:ext cx="259080" cy="919162"/>
            </a:xfrm>
            <a:prstGeom prst="snip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131515A8-2342-D887-713D-5AA19AE2A50C}"/>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5" name="投影片編號版面配置區 14">
            <a:extLst>
              <a:ext uri="{FF2B5EF4-FFF2-40B4-BE49-F238E27FC236}">
                <a16:creationId xmlns:a16="http://schemas.microsoft.com/office/drawing/2014/main" id="{5A1438A8-C69F-54BE-77A1-CB66952D439E}"/>
              </a:ext>
            </a:extLst>
          </p:cNvPr>
          <p:cNvSpPr>
            <a:spLocks noGrp="1"/>
          </p:cNvSpPr>
          <p:nvPr>
            <p:ph type="sldNum" sz="quarter" idx="12"/>
          </p:nvPr>
        </p:nvSpPr>
        <p:spPr/>
        <p:txBody>
          <a:bodyPr/>
          <a:lstStyle/>
          <a:p>
            <a:fld id="{F7DD8A4D-DBF7-4562-86FF-8139DCBC2CD7}" type="slidenum">
              <a:rPr lang="en-US" altLang="zh-TW" smtClean="0"/>
              <a:pPr/>
              <a:t>5</a:t>
            </a:fld>
            <a:endParaRPr lang="en-US" altLang="zh-TW"/>
          </a:p>
        </p:txBody>
      </p:sp>
      <p:sp>
        <p:nvSpPr>
          <p:cNvPr id="3" name="標題 13">
            <a:extLst>
              <a:ext uri="{FF2B5EF4-FFF2-40B4-BE49-F238E27FC236}">
                <a16:creationId xmlns:a16="http://schemas.microsoft.com/office/drawing/2014/main" id="{478967CE-B1A2-7AE4-F3C7-DE38629A4197}"/>
              </a:ext>
            </a:extLst>
          </p:cNvPr>
          <p:cNvSpPr txBox="1">
            <a:spLocks/>
          </p:cNvSpPr>
          <p:nvPr/>
        </p:nvSpPr>
        <p:spPr bwMode="auto">
          <a:xfrm>
            <a:off x="609600" y="136524"/>
            <a:ext cx="10972800" cy="105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zh-TW" altLang="en-US" b="1" dirty="0">
                <a:solidFill>
                  <a:srgbClr val="0000CC"/>
                </a:solidFill>
                <a:latin typeface="微軟正黑體" panose="020B0604030504040204" pitchFamily="34" charset="-120"/>
                <a:ea typeface="微軟正黑體" panose="020B0604030504040204" pitchFamily="34" charset="-120"/>
              </a:rPr>
              <a:t>諮詢顧問</a:t>
            </a:r>
          </a:p>
        </p:txBody>
      </p:sp>
      <p:grpSp>
        <p:nvGrpSpPr>
          <p:cNvPr id="39" name="群組 38">
            <a:extLst>
              <a:ext uri="{FF2B5EF4-FFF2-40B4-BE49-F238E27FC236}">
                <a16:creationId xmlns:a16="http://schemas.microsoft.com/office/drawing/2014/main" id="{AE9FDB60-D18D-6856-749B-AAD79FDFD5D7}"/>
              </a:ext>
            </a:extLst>
          </p:cNvPr>
          <p:cNvGrpSpPr/>
          <p:nvPr/>
        </p:nvGrpSpPr>
        <p:grpSpPr>
          <a:xfrm>
            <a:off x="10741746" y="629918"/>
            <a:ext cx="1144270" cy="369838"/>
            <a:chOff x="991490" y="5108279"/>
            <a:chExt cx="1144270" cy="369838"/>
          </a:xfrm>
        </p:grpSpPr>
        <p:pic>
          <p:nvPicPr>
            <p:cNvPr id="40" name="圖片 39">
              <a:extLst>
                <a:ext uri="{FF2B5EF4-FFF2-40B4-BE49-F238E27FC236}">
                  <a16:creationId xmlns:a16="http://schemas.microsoft.com/office/drawing/2014/main" id="{071CCB12-7E82-615F-30A6-1372B05FC0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41" name="文字方塊 40">
              <a:extLst>
                <a:ext uri="{FF2B5EF4-FFF2-40B4-BE49-F238E27FC236}">
                  <a16:creationId xmlns:a16="http://schemas.microsoft.com/office/drawing/2014/main" id="{BA5D48F3-5080-9D46-07F7-EE05FBCD066D}"/>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42" name="群組 41">
            <a:extLst>
              <a:ext uri="{FF2B5EF4-FFF2-40B4-BE49-F238E27FC236}">
                <a16:creationId xmlns:a16="http://schemas.microsoft.com/office/drawing/2014/main" id="{BDD0FC05-5CB8-2A03-F152-41B282ACD352}"/>
              </a:ext>
            </a:extLst>
          </p:cNvPr>
          <p:cNvGrpSpPr/>
          <p:nvPr/>
        </p:nvGrpSpPr>
        <p:grpSpPr>
          <a:xfrm>
            <a:off x="10740414" y="188641"/>
            <a:ext cx="1356329" cy="369838"/>
            <a:chOff x="973880" y="4003955"/>
            <a:chExt cx="1356329" cy="369838"/>
          </a:xfrm>
        </p:grpSpPr>
        <p:pic>
          <p:nvPicPr>
            <p:cNvPr id="43" name="圖片 42">
              <a:extLst>
                <a:ext uri="{FF2B5EF4-FFF2-40B4-BE49-F238E27FC236}">
                  <a16:creationId xmlns:a16="http://schemas.microsoft.com/office/drawing/2014/main" id="{C88F2F04-CF1E-0456-7345-569438037D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880" y="4003955"/>
              <a:ext cx="369838" cy="369838"/>
            </a:xfrm>
            <a:prstGeom prst="rect">
              <a:avLst/>
            </a:prstGeom>
          </p:spPr>
        </p:pic>
        <p:sp>
          <p:nvSpPr>
            <p:cNvPr id="44" name="文字方塊 43">
              <a:extLst>
                <a:ext uri="{FF2B5EF4-FFF2-40B4-BE49-F238E27FC236}">
                  <a16:creationId xmlns:a16="http://schemas.microsoft.com/office/drawing/2014/main" id="{9766BD80-8C0B-BF0A-35E4-185CADD18496}"/>
                </a:ext>
              </a:extLst>
            </p:cNvPr>
            <p:cNvSpPr txBox="1"/>
            <p:nvPr/>
          </p:nvSpPr>
          <p:spPr>
            <a:xfrm>
              <a:off x="1333016" y="4047098"/>
              <a:ext cx="997193" cy="261610"/>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健康與福祉</a:t>
              </a:r>
              <a:endParaRPr lang="en-US" altLang="zh-TW" sz="1100" b="1" dirty="0">
                <a:latin typeface="微軟正黑體" panose="020B0604030504040204" pitchFamily="34" charset="-120"/>
                <a:ea typeface="微軟正黑體" panose="020B0604030504040204" pitchFamily="34" charset="-120"/>
              </a:endParaRPr>
            </a:p>
          </p:txBody>
        </p:sp>
      </p:grpSp>
      <p:sp>
        <p:nvSpPr>
          <p:cNvPr id="2" name="矩形 1">
            <a:extLst>
              <a:ext uri="{FF2B5EF4-FFF2-40B4-BE49-F238E27FC236}">
                <a16:creationId xmlns:a16="http://schemas.microsoft.com/office/drawing/2014/main" id="{17E93ADF-3AF5-5597-6123-27CE9986ED39}"/>
              </a:ext>
            </a:extLst>
          </p:cNvPr>
          <p:cNvSpPr/>
          <p:nvPr/>
        </p:nvSpPr>
        <p:spPr>
          <a:xfrm>
            <a:off x="609600" y="1310687"/>
            <a:ext cx="11103024" cy="1015663"/>
          </a:xfrm>
          <a:prstGeom prst="rect">
            <a:avLst/>
          </a:prstGeom>
        </p:spPr>
        <p:txBody>
          <a:bodyPr wrap="square">
            <a:spAutoFit/>
          </a:bodyPr>
          <a:lstStyle/>
          <a:p>
            <a:r>
              <a:rPr lang="zh-TW" altLang="en-US" sz="2000" b="1" spc="-10" dirty="0">
                <a:latin typeface="微軟正黑體" panose="020B0604030504040204" pitchFamily="34" charset="-120"/>
                <a:ea typeface="微軟正黑體" panose="020B0604030504040204" pitchFamily="34" charset="-120"/>
                <a:cs typeface="Microsoft JhengHei"/>
              </a:rPr>
              <a:t>徐之昇主任受</a:t>
            </a:r>
            <a:r>
              <a:rPr lang="zh-TW" altLang="en-US" sz="2000" b="1" spc="-10" dirty="0">
                <a:solidFill>
                  <a:srgbClr val="0000FF"/>
                </a:solidFill>
                <a:latin typeface="微軟正黑體" panose="020B0604030504040204" pitchFamily="34" charset="-120"/>
                <a:ea typeface="微軟正黑體" panose="020B0604030504040204" pitchFamily="34" charset="-120"/>
                <a:cs typeface="Microsoft JhengHei"/>
              </a:rPr>
              <a:t>財團法人醫院評鑑暨醫療品質策進會</a:t>
            </a:r>
            <a:r>
              <a:rPr lang="zh-TW" altLang="en-US" sz="2000" b="1" spc="-10" dirty="0">
                <a:latin typeface="微軟正黑體" panose="020B0604030504040204" pitchFamily="34" charset="-120"/>
                <a:ea typeface="微軟正黑體" panose="020B0604030504040204" pitchFamily="34" charset="-120"/>
                <a:cs typeface="Microsoft JhengHei"/>
              </a:rPr>
              <a:t>所聘擔任「</a:t>
            </a:r>
            <a:r>
              <a:rPr lang="zh-TW" altLang="en-US" sz="2000" b="1" spc="-10" dirty="0">
                <a:solidFill>
                  <a:srgbClr val="C00000"/>
                </a:solidFill>
                <a:latin typeface="微軟正黑體" panose="020B0604030504040204" pitchFamily="34" charset="-120"/>
                <a:ea typeface="微軟正黑體" panose="020B0604030504040204" pitchFamily="34" charset="-120"/>
                <a:cs typeface="Microsoft JhengHei"/>
              </a:rPr>
              <a:t>人體生物資料庫諮詢小組委員</a:t>
            </a:r>
            <a:r>
              <a:rPr lang="zh-TW" altLang="en-US" sz="2000" b="1" spc="-10" dirty="0">
                <a:latin typeface="微軟正黑體" panose="020B0604030504040204" pitchFamily="34" charset="-120"/>
                <a:ea typeface="微軟正黑體" panose="020B0604030504040204" pitchFamily="34" charset="-120"/>
                <a:cs typeface="Microsoft JhengHei"/>
              </a:rPr>
              <a:t>」，任期自民國</a:t>
            </a:r>
            <a:r>
              <a:rPr lang="en-US" altLang="zh-TW" sz="2000" b="1" spc="-10" dirty="0">
                <a:latin typeface="微軟正黑體" panose="020B0604030504040204" pitchFamily="34" charset="-120"/>
                <a:ea typeface="微軟正黑體" panose="020B0604030504040204" pitchFamily="34" charset="-120"/>
                <a:cs typeface="Microsoft JhengHei"/>
              </a:rPr>
              <a:t>115</a:t>
            </a:r>
            <a:r>
              <a:rPr lang="zh-TW" altLang="en-US" sz="2000" b="1" spc="-10" dirty="0">
                <a:latin typeface="微軟正黑體" panose="020B0604030504040204" pitchFamily="34" charset="-120"/>
                <a:ea typeface="微軟正黑體" panose="020B0604030504040204" pitchFamily="34" charset="-120"/>
                <a:cs typeface="Microsoft JhengHei"/>
              </a:rPr>
              <a:t>年</a:t>
            </a:r>
            <a:r>
              <a:rPr lang="en-US" altLang="zh-TW" sz="2000" b="1" spc="-10" dirty="0">
                <a:latin typeface="微軟正黑體" panose="020B0604030504040204" pitchFamily="34" charset="-120"/>
                <a:ea typeface="微軟正黑體" panose="020B0604030504040204" pitchFamily="34" charset="-120"/>
                <a:cs typeface="Microsoft JhengHei"/>
              </a:rPr>
              <a:t>2</a:t>
            </a:r>
            <a:r>
              <a:rPr lang="zh-TW" altLang="en-US" sz="2000" b="1" spc="-10" dirty="0">
                <a:latin typeface="微軟正黑體" panose="020B0604030504040204" pitchFamily="34" charset="-120"/>
                <a:ea typeface="微軟正黑體" panose="020B0604030504040204" pitchFamily="34" charset="-120"/>
                <a:cs typeface="Microsoft JhengHei"/>
              </a:rPr>
              <a:t>月</a:t>
            </a:r>
            <a:r>
              <a:rPr lang="en-US" altLang="zh-TW" sz="2000" b="1" spc="-10" dirty="0">
                <a:latin typeface="微軟正黑體" panose="020B0604030504040204" pitchFamily="34" charset="-120"/>
                <a:ea typeface="微軟正黑體" panose="020B0604030504040204" pitchFamily="34" charset="-120"/>
                <a:cs typeface="Microsoft JhengHei"/>
              </a:rPr>
              <a:t>25</a:t>
            </a:r>
            <a:r>
              <a:rPr lang="zh-TW" altLang="en-US" sz="2000" b="1" spc="-10" dirty="0">
                <a:latin typeface="微軟正黑體" panose="020B0604030504040204" pitchFamily="34" charset="-120"/>
                <a:ea typeface="微軟正黑體" panose="020B0604030504040204" pitchFamily="34" charset="-120"/>
                <a:cs typeface="Microsoft JhengHei"/>
              </a:rPr>
              <a:t>日起至民國</a:t>
            </a:r>
            <a:r>
              <a:rPr lang="en-US" altLang="zh-TW" sz="2000" b="1" spc="-10" dirty="0">
                <a:latin typeface="微軟正黑體" panose="020B0604030504040204" pitchFamily="34" charset="-120"/>
                <a:ea typeface="微軟正黑體" panose="020B0604030504040204" pitchFamily="34" charset="-120"/>
                <a:cs typeface="Microsoft JhengHei"/>
              </a:rPr>
              <a:t>115</a:t>
            </a:r>
            <a:r>
              <a:rPr lang="zh-TW" altLang="en-US" sz="2000" b="1" spc="-10" dirty="0">
                <a:latin typeface="微軟正黑體" panose="020B0604030504040204" pitchFamily="34" charset="-120"/>
                <a:ea typeface="微軟正黑體" panose="020B0604030504040204" pitchFamily="34" charset="-120"/>
                <a:cs typeface="Microsoft JhengHei"/>
              </a:rPr>
              <a:t>年</a:t>
            </a:r>
            <a:r>
              <a:rPr lang="en-US" altLang="zh-TW" sz="2000" b="1" spc="-10" dirty="0">
                <a:latin typeface="微軟正黑體" panose="020B0604030504040204" pitchFamily="34" charset="-120"/>
                <a:ea typeface="微軟正黑體" panose="020B0604030504040204" pitchFamily="34" charset="-120"/>
                <a:cs typeface="Microsoft JhengHei"/>
              </a:rPr>
              <a:t>12</a:t>
            </a:r>
            <a:r>
              <a:rPr lang="zh-TW" altLang="en-US" sz="2000" b="1" spc="-10" dirty="0">
                <a:latin typeface="微軟正黑體" panose="020B0604030504040204" pitchFamily="34" charset="-120"/>
                <a:ea typeface="微軟正黑體" panose="020B0604030504040204" pitchFamily="34" charset="-120"/>
                <a:cs typeface="Microsoft JhengHei"/>
              </a:rPr>
              <a:t>月</a:t>
            </a:r>
            <a:r>
              <a:rPr lang="en-US" altLang="zh-TW" sz="2000" b="1" spc="-10" dirty="0">
                <a:latin typeface="微軟正黑體" panose="020B0604030504040204" pitchFamily="34" charset="-120"/>
                <a:ea typeface="微軟正黑體" panose="020B0604030504040204" pitchFamily="34" charset="-120"/>
                <a:cs typeface="Microsoft JhengHei"/>
              </a:rPr>
              <a:t>31</a:t>
            </a:r>
            <a:r>
              <a:rPr lang="zh-TW" altLang="en-US" sz="2000" b="1" spc="-10" dirty="0">
                <a:latin typeface="微軟正黑體" panose="020B0604030504040204" pitchFamily="34" charset="-120"/>
                <a:ea typeface="微軟正黑體" panose="020B0604030504040204" pitchFamily="34" charset="-120"/>
                <a:cs typeface="Microsoft JhengHei"/>
              </a:rPr>
              <a:t>日止，將與專家夥伴共同參與查核與輔導制度推動，並期望導入國際標準及數據加值觀念，促進人體生物資料庫交流與發展。</a:t>
            </a:r>
          </a:p>
        </p:txBody>
      </p:sp>
      <p:pic>
        <p:nvPicPr>
          <p:cNvPr id="4" name="Picture 2" descr="可能是文字的圖像">
            <a:extLst>
              <a:ext uri="{FF2B5EF4-FFF2-40B4-BE49-F238E27FC236}">
                <a16:creationId xmlns:a16="http://schemas.microsoft.com/office/drawing/2014/main" id="{3A50A053-5EB1-62CB-89C2-B1D73B6401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5766" y="2529537"/>
            <a:ext cx="2650691" cy="37522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0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5000D-A0C0-C90E-1A6A-76B0E7FC70C1}"/>
            </a:ext>
          </a:extLst>
        </p:cNvPr>
        <p:cNvGrpSpPr/>
        <p:nvPr/>
      </p:nvGrpSpPr>
      <p:grpSpPr>
        <a:xfrm>
          <a:off x="0" y="0"/>
          <a:ext cx="0" cy="0"/>
          <a:chOff x="0" y="0"/>
          <a:chExt cx="0" cy="0"/>
        </a:xfrm>
      </p:grpSpPr>
      <p:pic>
        <p:nvPicPr>
          <p:cNvPr id="26" name="圖片 25">
            <a:extLst>
              <a:ext uri="{FF2B5EF4-FFF2-40B4-BE49-F238E27FC236}">
                <a16:creationId xmlns:a16="http://schemas.microsoft.com/office/drawing/2014/main" id="{12E1C55A-8413-6488-CAB8-92487B4FB2EE}"/>
              </a:ext>
            </a:extLst>
          </p:cNvPr>
          <p:cNvPicPr>
            <a:picLocks noChangeAspect="1"/>
          </p:cNvPicPr>
          <p:nvPr/>
        </p:nvPicPr>
        <p:blipFill>
          <a:blip r:embed="rId2"/>
          <a:stretch>
            <a:fillRect/>
          </a:stretch>
        </p:blipFill>
        <p:spPr>
          <a:xfrm>
            <a:off x="255417" y="6127912"/>
            <a:ext cx="2456207" cy="614448"/>
          </a:xfrm>
          <a:prstGeom prst="rect">
            <a:avLst/>
          </a:prstGeom>
        </p:spPr>
      </p:pic>
      <p:graphicFrame>
        <p:nvGraphicFramePr>
          <p:cNvPr id="22" name="表格 21">
            <a:extLst>
              <a:ext uri="{FF2B5EF4-FFF2-40B4-BE49-F238E27FC236}">
                <a16:creationId xmlns:a16="http://schemas.microsoft.com/office/drawing/2014/main" id="{4B739996-F3F7-3E9C-0333-393DCE364552}"/>
              </a:ext>
            </a:extLst>
          </p:cNvPr>
          <p:cNvGraphicFramePr>
            <a:graphicFrameLocks noGrp="1"/>
          </p:cNvGraphicFramePr>
          <p:nvPr>
            <p:extLst>
              <p:ext uri="{D42A27DB-BD31-4B8C-83A1-F6EECF244321}">
                <p14:modId xmlns:p14="http://schemas.microsoft.com/office/powerpoint/2010/main" val="3883443844"/>
              </p:ext>
            </p:extLst>
          </p:nvPr>
        </p:nvGraphicFramePr>
        <p:xfrm>
          <a:off x="479897" y="1268758"/>
          <a:ext cx="11232205" cy="5156446"/>
        </p:xfrm>
        <a:graphic>
          <a:graphicData uri="http://schemas.openxmlformats.org/drawingml/2006/table">
            <a:tbl>
              <a:tblPr firstRow="1" bandRow="1">
                <a:tableStyleId>{0660B408-B3CF-4A94-85FC-2B1E0A45F4A2}</a:tableStyleId>
              </a:tblPr>
              <a:tblGrid>
                <a:gridCol w="8999407">
                  <a:extLst>
                    <a:ext uri="{9D8B030D-6E8A-4147-A177-3AD203B41FA5}">
                      <a16:colId xmlns:a16="http://schemas.microsoft.com/office/drawing/2014/main" val="4284769445"/>
                    </a:ext>
                  </a:extLst>
                </a:gridCol>
                <a:gridCol w="2232798">
                  <a:extLst>
                    <a:ext uri="{9D8B030D-6E8A-4147-A177-3AD203B41FA5}">
                      <a16:colId xmlns:a16="http://schemas.microsoft.com/office/drawing/2014/main" val="2743783839"/>
                    </a:ext>
                  </a:extLst>
                </a:gridCol>
              </a:tblGrid>
              <a:tr h="288034">
                <a:tc>
                  <a:txBody>
                    <a:bodyPr/>
                    <a:lstStyle/>
                    <a:p>
                      <a:pPr algn="ctr"/>
                      <a:r>
                        <a:rPr lang="zh-TW" altLang="en-US" dirty="0">
                          <a:latin typeface="微軟正黑體" panose="020B0604030504040204" pitchFamily="34" charset="-120"/>
                          <a:ea typeface="微軟正黑體" panose="020B0604030504040204" pitchFamily="34" charset="-120"/>
                        </a:rPr>
                        <a:t>內容</a:t>
                      </a:r>
                    </a:p>
                  </a:txBody>
                  <a:tcPr anchor="ctr"/>
                </a:tc>
                <a:tc>
                  <a:txBody>
                    <a:bodyPr/>
                    <a:lstStyle/>
                    <a:p>
                      <a:pPr algn="ctr"/>
                      <a:r>
                        <a:rPr lang="zh-TW" altLang="en-US" dirty="0">
                          <a:latin typeface="微軟正黑體" panose="020B0604030504040204" pitchFamily="34" charset="-120"/>
                          <a:ea typeface="微軟正黑體" panose="020B0604030504040204" pitchFamily="34" charset="-120"/>
                        </a:rPr>
                        <a:t>照片</a:t>
                      </a:r>
                    </a:p>
                  </a:txBody>
                  <a:tcPr anchor="ctr"/>
                </a:tc>
                <a:extLst>
                  <a:ext uri="{0D108BD9-81ED-4DB2-BD59-A6C34878D82A}">
                    <a16:rowId xmlns:a16="http://schemas.microsoft.com/office/drawing/2014/main" val="4168801014"/>
                  </a:ext>
                </a:extLst>
              </a:tr>
              <a:tr h="1642202">
                <a:tc>
                  <a:txBody>
                    <a:bodyPr/>
                    <a:lstStyle/>
                    <a:p>
                      <a:pPr>
                        <a:lnSpc>
                          <a:spcPct val="150000"/>
                        </a:lnSpc>
                      </a:pPr>
                      <a:r>
                        <a:rPr lang="zh-TW" altLang="en-US" sz="14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大數據所張詠淳所長研究發表</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nSpc>
                          <a:spcPts val="1600"/>
                        </a:lnSpc>
                        <a:buFont typeface="Arial" panose="020B0604020202020204" pitchFamily="34" charset="0"/>
                        <a:buChar char="•"/>
                      </a:pPr>
                      <a:r>
                        <a:rPr lang="zh-TW" altLang="en-US" sz="1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利用台灣健保資料庫中三年內的診斷、用藥與醫療處置紀錄，設計多通道</a:t>
                      </a:r>
                      <a:r>
                        <a:rPr lang="en-US" altLang="zh-TW" sz="1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CNN</a:t>
                      </a:r>
                      <a:r>
                        <a:rPr lang="zh-TW" altLang="en-US" sz="1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模型，提早預測肺癌風險。結果顯示模型精準度高，也具備一定解釋性。</a:t>
                      </a:r>
                    </a:p>
                    <a:p>
                      <a:pPr marL="285750" indent="-285750">
                        <a:lnSpc>
                          <a:spcPts val="1600"/>
                        </a:lnSpc>
                        <a:buFont typeface="Arial" panose="020B0604020202020204" pitchFamily="34" charset="0"/>
                        <a:buChar char="•"/>
                      </a:pPr>
                      <a:r>
                        <a:rPr lang="en-US" altLang="zh-TW" sz="1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Chia-Hui Chien, Shih-Chuan Chang, Yung-Chun Chang *, and Yu-Chuan Li*, "An Exploratory Study of Multi-Channel CNN for Early Detection of Lung Cancer from Longitudinal Healthcare Records", Scientific Reports, 2026 (IF: 3.9, JCR Q1: 25/136 in MULTIDISCIPLINARY SCIENCES) </a:t>
                      </a:r>
                    </a:p>
                  </a:txBody>
                  <a:tcPr anchor="ctr"/>
                </a:tc>
                <a:tc>
                  <a:txBody>
                    <a:bodyPr/>
                    <a:lstStyle/>
                    <a:p>
                      <a:endParaRPr lang="zh-TW" altLang="en-US" dirty="0"/>
                    </a:p>
                  </a:txBody>
                  <a:tcPr/>
                </a:tc>
                <a:extLst>
                  <a:ext uri="{0D108BD9-81ED-4DB2-BD59-A6C34878D82A}">
                    <a16:rowId xmlns:a16="http://schemas.microsoft.com/office/drawing/2014/main" val="3334492505"/>
                  </a:ext>
                </a:extLst>
              </a:tr>
              <a:tr h="1642202">
                <a:tc>
                  <a:txBody>
                    <a:bodyPr/>
                    <a:lstStyle/>
                    <a:p>
                      <a:pPr>
                        <a:lnSpc>
                          <a:spcPct val="150000"/>
                        </a:lnSpc>
                      </a:pPr>
                      <a:r>
                        <a:rPr lang="zh-TW" altLang="en-US" sz="14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大數據所張詠淳所長與國立臺灣大學及</a:t>
                      </a:r>
                      <a:r>
                        <a:rPr lang="en-US" altLang="zh-TW" sz="14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University of North Texas</a:t>
                      </a:r>
                      <a:r>
                        <a:rPr lang="zh-TW" altLang="en-US" sz="14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合作發表，經資訊管理領域亞太大會接受</a:t>
                      </a:r>
                      <a:endParaRPr lang="en-US" altLang="zh-TW" sz="14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l" defTabSz="914400" rtl="0" eaLnBrk="1" latinLnBrk="0" hangingPunct="1">
                        <a:lnSpc>
                          <a:spcPts val="1600"/>
                        </a:lnSpc>
                        <a:buFont typeface="Arial" panose="020B0604020202020204" pitchFamily="34" charset="0"/>
                        <a:buChar char="•"/>
                      </a:pPr>
                      <a:r>
                        <a:rPr lang="zh-TW" altLang="en-US" sz="12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此論文以線上飯店評論為研究情境，提出 </a:t>
                      </a:r>
                      <a:r>
                        <a:rPr lang="en-US" altLang="zh-TW" sz="12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DKG-MTI </a:t>
                      </a:r>
                      <a:r>
                        <a:rPr lang="zh-TW" altLang="en-US" sz="12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雙知識圖譜多任務推論框架，結合客觀的領域知識與從評論動態建構的使用者意圖圖譜，幫助大型語言模型推論使用者更深層的需求</a:t>
                      </a:r>
                      <a:r>
                        <a:rPr lang="en-US" altLang="zh-TW" sz="12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無論是對寧靜環境、交通便利、商務設施還是親子服務的偏好，都能從字裡行間加以識別。</a:t>
                      </a:r>
                    </a:p>
                    <a:p>
                      <a:pPr marL="285750" indent="-285750">
                        <a:lnSpc>
                          <a:spcPts val="1600"/>
                        </a:lnSpc>
                        <a:buFont typeface="Arial" panose="020B0604020202020204" pitchFamily="34" charset="0"/>
                        <a:buChar char="•"/>
                      </a:pPr>
                      <a:r>
                        <a:rPr lang="en-US" altLang="zh-TW" sz="1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Tzu-Cheng Peng, Chien Chin Chen, Chih-Hao Ku, and Yung-Chun Chang *, "Mind the Gap: A Dual Knowledge Graph Framework for Unified Multi-task User Intent Inference", PACIS 2026</a:t>
                      </a:r>
                    </a:p>
                  </a:txBody>
                  <a:tcPr anchor="ctr"/>
                </a:tc>
                <a:tc>
                  <a:txBody>
                    <a:bodyPr/>
                    <a:lstStyle/>
                    <a:p>
                      <a:endParaRPr lang="zh-TW" altLang="en-US" dirty="0"/>
                    </a:p>
                  </a:txBody>
                  <a:tcPr/>
                </a:tc>
                <a:extLst>
                  <a:ext uri="{0D108BD9-81ED-4DB2-BD59-A6C34878D82A}">
                    <a16:rowId xmlns:a16="http://schemas.microsoft.com/office/drawing/2014/main" val="734238563"/>
                  </a:ext>
                </a:extLst>
              </a:tr>
              <a:tr h="1506282">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zh-TW" altLang="en-US" sz="14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健康產業數據加值研究中心徐之昇主任團隊</a:t>
                      </a:r>
                      <a:r>
                        <a:rPr lang="en-US" altLang="zh-TW" sz="14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OHDSI</a:t>
                      </a:r>
                      <a:r>
                        <a:rPr lang="zh-TW" altLang="en-US" sz="1400" b="1" kern="1200" dirty="0">
                          <a:solidFill>
                            <a:schemeClr val="dk1"/>
                          </a:solidFill>
                          <a:latin typeface="微軟正黑體" panose="020B0604030504040204" pitchFamily="34" charset="-120"/>
                          <a:ea typeface="微軟正黑體" panose="020B0604030504040204" pitchFamily="34" charset="-120"/>
                          <a:cs typeface="Times New Roman" panose="02020603050405020304" pitchFamily="18" charset="0"/>
                        </a:rPr>
                        <a:t>跨國合作研究成果期刊發表</a:t>
                      </a:r>
                    </a:p>
                    <a:p>
                      <a:pPr marL="285750" marR="0" lvl="0" indent="-2857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lang="zh-TW" altLang="en-US"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根據 </a:t>
                      </a:r>
                      <a:r>
                        <a:rPr lang="en-US" altLang="zh-TW"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CYP2C19 </a:t>
                      </a:r>
                      <a:r>
                        <a:rPr lang="zh-TW" altLang="en-US"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抑制效力對同時服用</a:t>
                      </a:r>
                      <a:r>
                        <a:rPr lang="en-US" altLang="zh-TW"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clopidogrel</a:t>
                      </a:r>
                      <a:r>
                        <a:rPr lang="zh-TW" altLang="en-US"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和</a:t>
                      </a:r>
                      <a:r>
                        <a:rPr lang="en-US" altLang="zh-TW"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proton pump inhibitors</a:t>
                      </a:r>
                      <a:r>
                        <a:rPr lang="zh-TW" altLang="en-US"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的患者進行心血管事件比較</a:t>
                      </a:r>
                      <a:endParaRPr lang="en-US" altLang="zh-TW"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marR="0" lvl="0" indent="-285750" algn="just" defTabSz="914400" rtl="0" eaLnBrk="1" fontAlgn="auto" latinLnBrk="0" hangingPunct="1">
                        <a:lnSpc>
                          <a:spcPts val="1600"/>
                        </a:lnSpc>
                        <a:spcBef>
                          <a:spcPts val="0"/>
                        </a:spcBef>
                        <a:spcAft>
                          <a:spcPts val="0"/>
                        </a:spcAft>
                        <a:buClrTx/>
                        <a:buSzTx/>
                        <a:buFont typeface="Arial" panose="020B0604020202020204" pitchFamily="34" charset="0"/>
                        <a:buChar char="•"/>
                        <a:tabLst/>
                        <a:defRPr/>
                      </a:pPr>
                      <a:r>
                        <a:rPr lang="en-US" altLang="zh-TW"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Kim, S., Park, J., Chen, H. Y., Setiawan, C. H., Lee, H., Martin, B., Lee, K. J., </a:t>
                      </a:r>
                      <a:r>
                        <a:rPr lang="en-US" altLang="zh-TW" sz="1200" b="0" kern="1200" dirty="0" err="1">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Hripcsak</a:t>
                      </a:r>
                      <a:r>
                        <a:rPr lang="en-US" altLang="zh-TW"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G., Hsu, J. C., Nagy, P., Kim, S., Nguyen, P. A., Thanh-Phuc, P., Muhtar, M. S., Hsu, M. H., Shin, W. G., You, S. C., &amp; Seo, S. I. </a:t>
                      </a:r>
                      <a:r>
                        <a:rPr lang="en-US" altLang="zh-TW" sz="1200" b="1" kern="1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200" b="0" kern="12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"Comparison of cardiovascular events in patients receiving concomitant clopidogrel and proton pump inhibitors classified by CYP2C19 inhibitory potency", Arteriosclerosis, Thrombosis, and Vascular Biology 《ATVB》 , 2026 (IF: 7.4, Ranking 8.2%)</a:t>
                      </a:r>
                    </a:p>
                  </a:txBody>
                  <a:tcPr anchor="ctr"/>
                </a:tc>
                <a:tc>
                  <a:txBody>
                    <a:bodyPr/>
                    <a:lstStyle/>
                    <a:p>
                      <a:endParaRPr lang="zh-TW" altLang="en-US" dirty="0"/>
                    </a:p>
                  </a:txBody>
                  <a:tcPr/>
                </a:tc>
                <a:extLst>
                  <a:ext uri="{0D108BD9-81ED-4DB2-BD59-A6C34878D82A}">
                    <a16:rowId xmlns:a16="http://schemas.microsoft.com/office/drawing/2014/main" val="1477341998"/>
                  </a:ext>
                </a:extLst>
              </a:tr>
            </a:tbl>
          </a:graphicData>
        </a:graphic>
      </p:graphicFrame>
      <p:grpSp>
        <p:nvGrpSpPr>
          <p:cNvPr id="8" name="群組 7">
            <a:extLst>
              <a:ext uri="{FF2B5EF4-FFF2-40B4-BE49-F238E27FC236}">
                <a16:creationId xmlns:a16="http://schemas.microsoft.com/office/drawing/2014/main" id="{79324C33-D000-F509-08C4-F453A02F9B75}"/>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15CC4024-5FDF-0329-D3F1-2646FA00FBAA}"/>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8023380D-CCD7-23B3-DA89-602666E8C825}"/>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5C0285A3-895F-E5DD-300E-C1880C109DC8}"/>
                </a:ext>
              </a:extLst>
            </p:cNvPr>
            <p:cNvSpPr/>
            <p:nvPr/>
          </p:nvSpPr>
          <p:spPr>
            <a:xfrm>
              <a:off x="9762" y="943145"/>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70D87B6D-EDBA-7C69-1049-10247FB1A2AD}"/>
                </a:ext>
              </a:extLst>
            </p:cNvPr>
            <p:cNvSpPr/>
            <p:nvPr/>
          </p:nvSpPr>
          <p:spPr>
            <a:xfrm>
              <a:off x="19070" y="15227"/>
              <a:ext cx="259080" cy="919162"/>
            </a:xfrm>
            <a:prstGeom prst="snip1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0739E684-C7E1-7466-5D6E-92A6975FA88E}"/>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5" name="投影片編號版面配置區 14">
            <a:extLst>
              <a:ext uri="{FF2B5EF4-FFF2-40B4-BE49-F238E27FC236}">
                <a16:creationId xmlns:a16="http://schemas.microsoft.com/office/drawing/2014/main" id="{AE10C878-91A5-0575-6523-3DA753B064B5}"/>
              </a:ext>
            </a:extLst>
          </p:cNvPr>
          <p:cNvSpPr>
            <a:spLocks noGrp="1"/>
          </p:cNvSpPr>
          <p:nvPr>
            <p:ph type="sldNum" sz="quarter" idx="12"/>
          </p:nvPr>
        </p:nvSpPr>
        <p:spPr/>
        <p:txBody>
          <a:bodyPr/>
          <a:lstStyle/>
          <a:p>
            <a:fld id="{F7DD8A4D-DBF7-4562-86FF-8139DCBC2CD7}" type="slidenum">
              <a:rPr lang="en-US" altLang="zh-TW" smtClean="0"/>
              <a:pPr/>
              <a:t>6</a:t>
            </a:fld>
            <a:endParaRPr lang="en-US" altLang="zh-TW"/>
          </a:p>
        </p:txBody>
      </p:sp>
      <p:sp>
        <p:nvSpPr>
          <p:cNvPr id="3" name="標題 13">
            <a:extLst>
              <a:ext uri="{FF2B5EF4-FFF2-40B4-BE49-F238E27FC236}">
                <a16:creationId xmlns:a16="http://schemas.microsoft.com/office/drawing/2014/main" id="{C4C7D1EB-1F3F-70A8-5980-5E8D7B3CC814}"/>
              </a:ext>
            </a:extLst>
          </p:cNvPr>
          <p:cNvSpPr txBox="1">
            <a:spLocks/>
          </p:cNvSpPr>
          <p:nvPr/>
        </p:nvSpPr>
        <p:spPr bwMode="auto">
          <a:xfrm>
            <a:off x="609600" y="136524"/>
            <a:ext cx="10972800" cy="105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kumimoji="0" lang="zh-TW" altLang="en-US" b="1" dirty="0">
                <a:solidFill>
                  <a:srgbClr val="0000CC"/>
                </a:solidFill>
                <a:latin typeface="微軟正黑體" panose="020B0604030504040204" pitchFamily="34" charset="-120"/>
                <a:ea typeface="微軟正黑體" panose="020B0604030504040204" pitchFamily="34" charset="-120"/>
              </a:rPr>
              <a:t>國際學術成果</a:t>
            </a:r>
          </a:p>
        </p:txBody>
      </p:sp>
      <p:grpSp>
        <p:nvGrpSpPr>
          <p:cNvPr id="2" name="群組 1">
            <a:extLst>
              <a:ext uri="{FF2B5EF4-FFF2-40B4-BE49-F238E27FC236}">
                <a16:creationId xmlns:a16="http://schemas.microsoft.com/office/drawing/2014/main" id="{8A279A95-2748-88ED-08F9-F7B4649C3496}"/>
              </a:ext>
            </a:extLst>
          </p:cNvPr>
          <p:cNvGrpSpPr/>
          <p:nvPr/>
        </p:nvGrpSpPr>
        <p:grpSpPr>
          <a:xfrm>
            <a:off x="10745356" y="136524"/>
            <a:ext cx="1144270" cy="369838"/>
            <a:chOff x="991490" y="5108279"/>
            <a:chExt cx="1144270" cy="369838"/>
          </a:xfrm>
        </p:grpSpPr>
        <p:pic>
          <p:nvPicPr>
            <p:cNvPr id="5" name="圖片 4">
              <a:extLst>
                <a:ext uri="{FF2B5EF4-FFF2-40B4-BE49-F238E27FC236}">
                  <a16:creationId xmlns:a16="http://schemas.microsoft.com/office/drawing/2014/main" id="{BAB96C9C-264D-8311-CC29-CE1FDED5DD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6" name="文字方塊 5">
              <a:extLst>
                <a:ext uri="{FF2B5EF4-FFF2-40B4-BE49-F238E27FC236}">
                  <a16:creationId xmlns:a16="http://schemas.microsoft.com/office/drawing/2014/main" id="{50D3DA43-EB21-36C5-34CB-11502A79C424}"/>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7" name="群組 6">
            <a:extLst>
              <a:ext uri="{FF2B5EF4-FFF2-40B4-BE49-F238E27FC236}">
                <a16:creationId xmlns:a16="http://schemas.microsoft.com/office/drawing/2014/main" id="{5620A4CD-E4F2-EF4D-7810-43A339C05C09}"/>
              </a:ext>
            </a:extLst>
          </p:cNvPr>
          <p:cNvGrpSpPr/>
          <p:nvPr/>
        </p:nvGrpSpPr>
        <p:grpSpPr>
          <a:xfrm>
            <a:off x="10749875" y="611915"/>
            <a:ext cx="1220933" cy="430887"/>
            <a:chOff x="7311507" y="3334337"/>
            <a:chExt cx="1220933" cy="430887"/>
          </a:xfrm>
        </p:grpSpPr>
        <p:pic>
          <p:nvPicPr>
            <p:cNvPr id="14" name="內容版面配置區 3">
              <a:extLst>
                <a:ext uri="{FF2B5EF4-FFF2-40B4-BE49-F238E27FC236}">
                  <a16:creationId xmlns:a16="http://schemas.microsoft.com/office/drawing/2014/main" id="{0D4F7AFC-A484-B8D0-A664-41506CBC09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7311507" y="3373637"/>
              <a:ext cx="369838" cy="36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a:extLst>
                <a:ext uri="{FF2B5EF4-FFF2-40B4-BE49-F238E27FC236}">
                  <a16:creationId xmlns:a16="http://schemas.microsoft.com/office/drawing/2014/main" id="{9F7F28F8-0EA2-D816-5B54-2536E6BC6015}"/>
                </a:ext>
              </a:extLst>
            </p:cNvPr>
            <p:cNvSpPr txBox="1"/>
            <p:nvPr/>
          </p:nvSpPr>
          <p:spPr>
            <a:xfrm>
              <a:off x="7668344" y="3334337"/>
              <a:ext cx="864096" cy="430887"/>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全球夥伴關係</a:t>
              </a:r>
            </a:p>
          </p:txBody>
        </p:sp>
      </p:grpSp>
      <p:pic>
        <p:nvPicPr>
          <p:cNvPr id="23" name="圖片 22">
            <a:extLst>
              <a:ext uri="{FF2B5EF4-FFF2-40B4-BE49-F238E27FC236}">
                <a16:creationId xmlns:a16="http://schemas.microsoft.com/office/drawing/2014/main" id="{0579D1EA-91D1-61FB-C76C-4D3C1889EB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1071" y="1823934"/>
            <a:ext cx="1722571" cy="1252565"/>
          </a:xfrm>
          <a:prstGeom prst="rect">
            <a:avLst/>
          </a:prstGeom>
          <a:ln>
            <a:solidFill>
              <a:schemeClr val="tx1"/>
            </a:solidFill>
          </a:ln>
        </p:spPr>
      </p:pic>
      <p:pic>
        <p:nvPicPr>
          <p:cNvPr id="24" name="圖片 23">
            <a:extLst>
              <a:ext uri="{FF2B5EF4-FFF2-40B4-BE49-F238E27FC236}">
                <a16:creationId xmlns:a16="http://schemas.microsoft.com/office/drawing/2014/main" id="{CDA200E4-9176-008A-89E3-CCC1B814CE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4771" y="5002413"/>
            <a:ext cx="1055170" cy="1378915"/>
          </a:xfrm>
          <a:prstGeom prst="rect">
            <a:avLst/>
          </a:prstGeom>
          <a:ln>
            <a:solidFill>
              <a:schemeClr val="tx1"/>
            </a:solidFill>
          </a:ln>
        </p:spPr>
      </p:pic>
      <p:pic>
        <p:nvPicPr>
          <p:cNvPr id="17" name="圖片 16">
            <a:extLst>
              <a:ext uri="{FF2B5EF4-FFF2-40B4-BE49-F238E27FC236}">
                <a16:creationId xmlns:a16="http://schemas.microsoft.com/office/drawing/2014/main" id="{B68CD653-32B2-EFBE-DD39-FB596E5EB122}"/>
              </a:ext>
            </a:extLst>
          </p:cNvPr>
          <p:cNvPicPr>
            <a:picLocks noChangeAspect="1"/>
          </p:cNvPicPr>
          <p:nvPr/>
        </p:nvPicPr>
        <p:blipFill>
          <a:blip r:embed="rId7"/>
          <a:stretch>
            <a:fillRect/>
          </a:stretch>
        </p:blipFill>
        <p:spPr>
          <a:xfrm>
            <a:off x="9975127" y="3438709"/>
            <a:ext cx="1274458" cy="1274458"/>
          </a:xfrm>
          <a:prstGeom prst="rect">
            <a:avLst/>
          </a:prstGeom>
          <a:ln>
            <a:solidFill>
              <a:schemeClr val="tx1"/>
            </a:solidFill>
          </a:ln>
        </p:spPr>
      </p:pic>
    </p:spTree>
    <p:extLst>
      <p:ext uri="{BB962C8B-B14F-4D97-AF65-F5344CB8AC3E}">
        <p14:creationId xmlns:p14="http://schemas.microsoft.com/office/powerpoint/2010/main" val="70413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26C36-A055-ED86-1D00-F1599E7518FA}"/>
            </a:ext>
          </a:extLst>
        </p:cNvPr>
        <p:cNvGrpSpPr/>
        <p:nvPr/>
      </p:nvGrpSpPr>
      <p:grpSpPr>
        <a:xfrm>
          <a:off x="0" y="0"/>
          <a:ext cx="0" cy="0"/>
          <a:chOff x="0" y="0"/>
          <a:chExt cx="0" cy="0"/>
        </a:xfrm>
      </p:grpSpPr>
      <p:sp>
        <p:nvSpPr>
          <p:cNvPr id="15" name="投影片編號版面配置區 14">
            <a:extLst>
              <a:ext uri="{FF2B5EF4-FFF2-40B4-BE49-F238E27FC236}">
                <a16:creationId xmlns:a16="http://schemas.microsoft.com/office/drawing/2014/main" id="{35673CC3-9618-07A3-CF02-AE82A47F906A}"/>
              </a:ext>
            </a:extLst>
          </p:cNvPr>
          <p:cNvSpPr>
            <a:spLocks noGrp="1"/>
          </p:cNvSpPr>
          <p:nvPr>
            <p:ph type="sldNum" sz="quarter" idx="12"/>
          </p:nvPr>
        </p:nvSpPr>
        <p:spPr/>
        <p:txBody>
          <a:bodyPr/>
          <a:lstStyle/>
          <a:p>
            <a:fld id="{F7DD8A4D-DBF7-4562-86FF-8139DCBC2CD7}" type="slidenum">
              <a:rPr lang="en-US" altLang="zh-TW" smtClean="0"/>
              <a:pPr/>
              <a:t>7</a:t>
            </a:fld>
            <a:endParaRPr lang="en-US" altLang="zh-TW"/>
          </a:p>
        </p:txBody>
      </p:sp>
      <p:sp>
        <p:nvSpPr>
          <p:cNvPr id="3" name="標題 13">
            <a:extLst>
              <a:ext uri="{FF2B5EF4-FFF2-40B4-BE49-F238E27FC236}">
                <a16:creationId xmlns:a16="http://schemas.microsoft.com/office/drawing/2014/main" id="{70423D0D-EBA7-06AD-44AE-B44CE92A2A99}"/>
              </a:ext>
            </a:extLst>
          </p:cNvPr>
          <p:cNvSpPr txBox="1">
            <a:spLocks/>
          </p:cNvSpPr>
          <p:nvPr/>
        </p:nvSpPr>
        <p:spPr bwMode="auto">
          <a:xfrm>
            <a:off x="609600" y="136524"/>
            <a:ext cx="10972800" cy="105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r>
              <a:rPr lang="zh-TW" altLang="en-US" b="1" dirty="0">
                <a:solidFill>
                  <a:srgbClr val="0000FF"/>
                </a:solidFill>
                <a:latin typeface="微軟正黑體" panose="020B0604030504040204" pitchFamily="34" charset="-120"/>
                <a:ea typeface="微軟正黑體" panose="020B0604030504040204" pitchFamily="34" charset="-120"/>
              </a:rPr>
              <a:t>教學研究面亮點 </a:t>
            </a:r>
            <a:r>
              <a:rPr lang="en-US" altLang="zh-TW" b="1" dirty="0">
                <a:solidFill>
                  <a:srgbClr val="0000FF"/>
                </a:solidFill>
                <a:latin typeface="微軟正黑體" panose="020B0604030504040204" pitchFamily="34" charset="-120"/>
                <a:ea typeface="微軟正黑體" panose="020B0604030504040204" pitchFamily="34" charset="-120"/>
              </a:rPr>
              <a:t>(1/4)</a:t>
            </a:r>
            <a:endParaRPr kumimoji="0" lang="zh-TW" altLang="en-US" b="1" dirty="0">
              <a:solidFill>
                <a:srgbClr val="0000CC"/>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428D1E2E-C158-53E7-B75A-1829DAE5F860}"/>
              </a:ext>
            </a:extLst>
          </p:cNvPr>
          <p:cNvGrpSpPr/>
          <p:nvPr/>
        </p:nvGrpSpPr>
        <p:grpSpPr>
          <a:xfrm>
            <a:off x="10745356" y="136524"/>
            <a:ext cx="1144270" cy="369838"/>
            <a:chOff x="991490" y="5108279"/>
            <a:chExt cx="1144270" cy="369838"/>
          </a:xfrm>
        </p:grpSpPr>
        <p:pic>
          <p:nvPicPr>
            <p:cNvPr id="5" name="圖片 4">
              <a:extLst>
                <a:ext uri="{FF2B5EF4-FFF2-40B4-BE49-F238E27FC236}">
                  <a16:creationId xmlns:a16="http://schemas.microsoft.com/office/drawing/2014/main" id="{BBC66674-688C-0A20-BE9E-98DFE804FF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6" name="文字方塊 5">
              <a:extLst>
                <a:ext uri="{FF2B5EF4-FFF2-40B4-BE49-F238E27FC236}">
                  <a16:creationId xmlns:a16="http://schemas.microsoft.com/office/drawing/2014/main" id="{764D5489-9929-E954-6869-80D67223A9CA}"/>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7" name="群組 6">
            <a:extLst>
              <a:ext uri="{FF2B5EF4-FFF2-40B4-BE49-F238E27FC236}">
                <a16:creationId xmlns:a16="http://schemas.microsoft.com/office/drawing/2014/main" id="{CA72F045-A223-50A1-4603-20397BFF28F1}"/>
              </a:ext>
            </a:extLst>
          </p:cNvPr>
          <p:cNvGrpSpPr/>
          <p:nvPr/>
        </p:nvGrpSpPr>
        <p:grpSpPr>
          <a:xfrm>
            <a:off x="10749875" y="611915"/>
            <a:ext cx="1220933" cy="430887"/>
            <a:chOff x="7311507" y="3334337"/>
            <a:chExt cx="1220933" cy="430887"/>
          </a:xfrm>
        </p:grpSpPr>
        <p:pic>
          <p:nvPicPr>
            <p:cNvPr id="14" name="內容版面配置區 3">
              <a:extLst>
                <a:ext uri="{FF2B5EF4-FFF2-40B4-BE49-F238E27FC236}">
                  <a16:creationId xmlns:a16="http://schemas.microsoft.com/office/drawing/2014/main" id="{7A6A7C9D-D916-188E-2252-0278310825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7311507" y="3373637"/>
              <a:ext cx="369838" cy="36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a:extLst>
                <a:ext uri="{FF2B5EF4-FFF2-40B4-BE49-F238E27FC236}">
                  <a16:creationId xmlns:a16="http://schemas.microsoft.com/office/drawing/2014/main" id="{28867422-F447-D7B4-8EB6-334C4EBF2B29}"/>
                </a:ext>
              </a:extLst>
            </p:cNvPr>
            <p:cNvSpPr txBox="1"/>
            <p:nvPr/>
          </p:nvSpPr>
          <p:spPr>
            <a:xfrm>
              <a:off x="7668344" y="3334337"/>
              <a:ext cx="864096" cy="430887"/>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全球夥伴關係</a:t>
              </a:r>
            </a:p>
          </p:txBody>
        </p:sp>
      </p:grpSp>
      <p:grpSp>
        <p:nvGrpSpPr>
          <p:cNvPr id="37" name="群組 36">
            <a:extLst>
              <a:ext uri="{FF2B5EF4-FFF2-40B4-BE49-F238E27FC236}">
                <a16:creationId xmlns:a16="http://schemas.microsoft.com/office/drawing/2014/main" id="{2DFF100D-2770-3D49-5434-8BDFF488EBBF}"/>
              </a:ext>
            </a:extLst>
          </p:cNvPr>
          <p:cNvGrpSpPr/>
          <p:nvPr/>
        </p:nvGrpSpPr>
        <p:grpSpPr>
          <a:xfrm>
            <a:off x="534013" y="1238464"/>
            <a:ext cx="5273955" cy="1159548"/>
            <a:chOff x="483803" y="4518129"/>
            <a:chExt cx="5273955" cy="1159548"/>
          </a:xfrm>
        </p:grpSpPr>
        <p:sp>
          <p:nvSpPr>
            <p:cNvPr id="25" name="文字方塊 24">
              <a:extLst>
                <a:ext uri="{FF2B5EF4-FFF2-40B4-BE49-F238E27FC236}">
                  <a16:creationId xmlns:a16="http://schemas.microsoft.com/office/drawing/2014/main" id="{4CF00F49-B2EB-86CF-EB32-2B1F8EEAE0A1}"/>
                </a:ext>
              </a:extLst>
            </p:cNvPr>
            <p:cNvSpPr txBox="1"/>
            <p:nvPr/>
          </p:nvSpPr>
          <p:spPr>
            <a:xfrm>
              <a:off x="483803" y="4518129"/>
              <a:ext cx="4422197" cy="400110"/>
            </a:xfrm>
            <a:prstGeom prst="rect">
              <a:avLst/>
            </a:prstGeom>
            <a:noFill/>
          </p:spPr>
          <p:txBody>
            <a:bodyPr wrap="square">
              <a:spAutoFit/>
            </a:bodyPr>
            <a:lstStyle/>
            <a:p>
              <a:pPr algn="just"/>
              <a:r>
                <a:rPr lang="zh-TW" altLang="en-US" sz="2000" b="1" dirty="0">
                  <a:solidFill>
                    <a:srgbClr val="000099"/>
                  </a:solidFill>
                  <a:latin typeface="微軟正黑體" panose="020B0604030504040204" pitchFamily="34" charset="-120"/>
                  <a:ea typeface="微軟正黑體" panose="020B0604030504040204" pitchFamily="34" charset="-120"/>
                </a:rPr>
                <a:t>學生實習</a:t>
              </a:r>
              <a:endParaRPr lang="en-US" altLang="zh-TW" sz="2000" b="1" dirty="0">
                <a:solidFill>
                  <a:srgbClr val="000099"/>
                </a:solidFill>
                <a:latin typeface="微軟正黑體" panose="020B0604030504040204" pitchFamily="34" charset="-120"/>
                <a:ea typeface="微軟正黑體" panose="020B0604030504040204" pitchFamily="34" charset="-120"/>
              </a:endParaRPr>
            </a:p>
          </p:txBody>
        </p:sp>
        <p:sp>
          <p:nvSpPr>
            <p:cNvPr id="26" name="文字方塊 25">
              <a:extLst>
                <a:ext uri="{FF2B5EF4-FFF2-40B4-BE49-F238E27FC236}">
                  <a16:creationId xmlns:a16="http://schemas.microsoft.com/office/drawing/2014/main" id="{86FF577F-A64C-D213-DFBE-23E522464D07}"/>
                </a:ext>
              </a:extLst>
            </p:cNvPr>
            <p:cNvSpPr txBox="1"/>
            <p:nvPr/>
          </p:nvSpPr>
          <p:spPr>
            <a:xfrm>
              <a:off x="516348" y="4846680"/>
              <a:ext cx="5241410" cy="830997"/>
            </a:xfrm>
            <a:prstGeom prst="rect">
              <a:avLst/>
            </a:prstGeom>
            <a:noFill/>
          </p:spPr>
          <p:txBody>
            <a:bodyPr wrap="square">
              <a:spAutoFit/>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6</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marL="604838" indent="-604838" algn="just"/>
              <a:r>
                <a:rPr lang="zh-TW" altLang="en-US" sz="1600" b="1" dirty="0">
                  <a:latin typeface="微軟正黑體" panose="020B0604030504040204" pitchFamily="34" charset="-120"/>
                  <a:ea typeface="微軟正黑體" panose="020B0604030504040204" pitchFamily="34" charset="-120"/>
                </a:rPr>
                <a:t>內容：醫管系張偉斌主任至新實習機構英飛凌科技股份有限公司及唯醫生技進行訪視。</a:t>
              </a:r>
              <a:endParaRPr lang="zh-TW" altLang="en-US" sz="1600" b="1" spc="-10" dirty="0">
                <a:latin typeface="微軟正黑體" panose="020B0604030504040204" pitchFamily="34" charset="-120"/>
                <a:ea typeface="微軟正黑體" panose="020B0604030504040204" pitchFamily="34" charset="-120"/>
                <a:cs typeface="Microsoft JhengHei"/>
              </a:endParaRPr>
            </a:p>
          </p:txBody>
        </p:sp>
      </p:grpSp>
      <p:grpSp>
        <p:nvGrpSpPr>
          <p:cNvPr id="46" name="群組 45">
            <a:extLst>
              <a:ext uri="{FF2B5EF4-FFF2-40B4-BE49-F238E27FC236}">
                <a16:creationId xmlns:a16="http://schemas.microsoft.com/office/drawing/2014/main" id="{FD17FE60-CA35-80B2-955A-F30F1C2F5233}"/>
              </a:ext>
            </a:extLst>
          </p:cNvPr>
          <p:cNvGrpSpPr/>
          <p:nvPr/>
        </p:nvGrpSpPr>
        <p:grpSpPr>
          <a:xfrm>
            <a:off x="0" y="0"/>
            <a:ext cx="279061" cy="4617321"/>
            <a:chOff x="9307" y="15227"/>
            <a:chExt cx="279061" cy="4617321"/>
          </a:xfrm>
        </p:grpSpPr>
        <p:sp>
          <p:nvSpPr>
            <p:cNvPr id="47" name="矩形: 剪去單一角落 46">
              <a:extLst>
                <a:ext uri="{FF2B5EF4-FFF2-40B4-BE49-F238E27FC236}">
                  <a16:creationId xmlns:a16="http://schemas.microsoft.com/office/drawing/2014/main" id="{DE02AE46-358F-A9A7-9194-D48C42991EF9}"/>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48" name="矩形: 剪去單一角落 47">
              <a:extLst>
                <a:ext uri="{FF2B5EF4-FFF2-40B4-BE49-F238E27FC236}">
                  <a16:creationId xmlns:a16="http://schemas.microsoft.com/office/drawing/2014/main" id="{4114F1FA-E212-EA5F-FB77-42CE6A2D938C}"/>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49" name="矩形: 剪去單一角落 48">
              <a:extLst>
                <a:ext uri="{FF2B5EF4-FFF2-40B4-BE49-F238E27FC236}">
                  <a16:creationId xmlns:a16="http://schemas.microsoft.com/office/drawing/2014/main" id="{51B9357B-940F-A1F7-B69A-4D9B0A6680ED}"/>
                </a:ext>
              </a:extLst>
            </p:cNvPr>
            <p:cNvSpPr/>
            <p:nvPr/>
          </p:nvSpPr>
          <p:spPr>
            <a:xfrm>
              <a:off x="9762" y="943145"/>
              <a:ext cx="278606" cy="919162"/>
            </a:xfrm>
            <a:prstGeom prst="snip1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50" name="矩形: 剪去單一角落 49">
              <a:extLst>
                <a:ext uri="{FF2B5EF4-FFF2-40B4-BE49-F238E27FC236}">
                  <a16:creationId xmlns:a16="http://schemas.microsoft.com/office/drawing/2014/main" id="{E14FDC54-29A7-E259-D3D1-61C8F49275CA}"/>
                </a:ext>
              </a:extLst>
            </p:cNvPr>
            <p:cNvSpPr/>
            <p:nvPr/>
          </p:nvSpPr>
          <p:spPr>
            <a:xfrm>
              <a:off x="19070" y="15227"/>
              <a:ext cx="259080" cy="919162"/>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51" name="矩形: 剪去單一角落 50">
              <a:extLst>
                <a:ext uri="{FF2B5EF4-FFF2-40B4-BE49-F238E27FC236}">
                  <a16:creationId xmlns:a16="http://schemas.microsoft.com/office/drawing/2014/main" id="{F717BE43-D40D-D94A-8A09-61E16EF80A14}"/>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pic>
        <p:nvPicPr>
          <p:cNvPr id="8" name="圖片 7">
            <a:extLst>
              <a:ext uri="{FF2B5EF4-FFF2-40B4-BE49-F238E27FC236}">
                <a16:creationId xmlns:a16="http://schemas.microsoft.com/office/drawing/2014/main" id="{575D8337-872D-DE44-648E-5C689A9749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381" b="6858"/>
          <a:stretch/>
        </p:blipFill>
        <p:spPr>
          <a:xfrm>
            <a:off x="530861" y="2698090"/>
            <a:ext cx="2532242" cy="2658655"/>
          </a:xfrm>
          <a:prstGeom prst="rect">
            <a:avLst/>
          </a:prstGeom>
          <a:ln>
            <a:solidFill>
              <a:schemeClr val="tx1"/>
            </a:solidFill>
          </a:ln>
          <a:effectLst>
            <a:outerShdw blurRad="292100" dist="139700" dir="2700000" algn="tl" rotWithShape="0">
              <a:srgbClr val="333333">
                <a:alpha val="65000"/>
              </a:srgbClr>
            </a:outerShdw>
          </a:effectLst>
        </p:spPr>
      </p:pic>
      <p:grpSp>
        <p:nvGrpSpPr>
          <p:cNvPr id="9" name="群組 8">
            <a:extLst>
              <a:ext uri="{FF2B5EF4-FFF2-40B4-BE49-F238E27FC236}">
                <a16:creationId xmlns:a16="http://schemas.microsoft.com/office/drawing/2014/main" id="{D49749C0-90D1-92C8-9842-5FAA4A8F41F2}"/>
              </a:ext>
            </a:extLst>
          </p:cNvPr>
          <p:cNvGrpSpPr/>
          <p:nvPr/>
        </p:nvGrpSpPr>
        <p:grpSpPr>
          <a:xfrm>
            <a:off x="6384034" y="1225684"/>
            <a:ext cx="5145553" cy="1159548"/>
            <a:chOff x="483803" y="4518129"/>
            <a:chExt cx="5145553" cy="1159548"/>
          </a:xfrm>
        </p:grpSpPr>
        <p:sp>
          <p:nvSpPr>
            <p:cNvPr id="10" name="文字方塊 9">
              <a:extLst>
                <a:ext uri="{FF2B5EF4-FFF2-40B4-BE49-F238E27FC236}">
                  <a16:creationId xmlns:a16="http://schemas.microsoft.com/office/drawing/2014/main" id="{A8710157-72E9-FE50-8234-B28272E6398C}"/>
                </a:ext>
              </a:extLst>
            </p:cNvPr>
            <p:cNvSpPr txBox="1"/>
            <p:nvPr/>
          </p:nvSpPr>
          <p:spPr>
            <a:xfrm>
              <a:off x="483803" y="4518129"/>
              <a:ext cx="4422197" cy="400110"/>
            </a:xfrm>
            <a:prstGeom prst="rect">
              <a:avLst/>
            </a:prstGeom>
            <a:noFill/>
          </p:spPr>
          <p:txBody>
            <a:bodyPr wrap="square">
              <a:spAutoFit/>
            </a:bodyPr>
            <a:lstStyle/>
            <a:p>
              <a:pPr algn="just"/>
              <a:r>
                <a:rPr lang="zh-TW" altLang="en-US" sz="2000" b="1" dirty="0">
                  <a:solidFill>
                    <a:srgbClr val="000099"/>
                  </a:solidFill>
                  <a:latin typeface="微軟正黑體" panose="020B0604030504040204" pitchFamily="34" charset="-120"/>
                  <a:ea typeface="微軟正黑體" panose="020B0604030504040204" pitchFamily="34" charset="-120"/>
                </a:rPr>
                <a:t>校外參訪</a:t>
              </a:r>
              <a:endParaRPr lang="en-US" altLang="zh-TW" sz="2000" b="1" dirty="0">
                <a:solidFill>
                  <a:srgbClr val="000099"/>
                </a:solidFill>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905427DD-CAD6-6115-58F3-2C23678987B1}"/>
                </a:ext>
              </a:extLst>
            </p:cNvPr>
            <p:cNvSpPr txBox="1"/>
            <p:nvPr/>
          </p:nvSpPr>
          <p:spPr>
            <a:xfrm>
              <a:off x="516347" y="4846680"/>
              <a:ext cx="5113009" cy="830997"/>
            </a:xfrm>
            <a:prstGeom prst="rect">
              <a:avLst/>
            </a:prstGeom>
            <a:noFill/>
          </p:spPr>
          <p:txBody>
            <a:bodyPr wrap="square">
              <a:spAutoFit/>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26</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marL="604838" indent="-604838" algn="just"/>
              <a:r>
                <a:rPr lang="zh-TW" altLang="en-US" sz="1600" b="1" dirty="0">
                  <a:latin typeface="微軟正黑體" panose="020B0604030504040204" pitchFamily="34" charset="-120"/>
                  <a:ea typeface="微軟正黑體" panose="020B0604030504040204" pitchFamily="34" charset="-120"/>
                </a:rPr>
                <a:t>內容：醫管系許志瑋老師安排大學部三年級學生赴桃園美德耐公司進行校外參訪。</a:t>
              </a:r>
              <a:endParaRPr lang="zh-TW" altLang="en-US" sz="1600" b="1" spc="-10" dirty="0">
                <a:latin typeface="微軟正黑體" panose="020B0604030504040204" pitchFamily="34" charset="-120"/>
                <a:ea typeface="微軟正黑體" panose="020B0604030504040204" pitchFamily="34" charset="-120"/>
                <a:cs typeface="Microsoft JhengHei"/>
              </a:endParaRPr>
            </a:p>
          </p:txBody>
        </p:sp>
      </p:grpSp>
      <p:pic>
        <p:nvPicPr>
          <p:cNvPr id="13" name="圖片 12">
            <a:extLst>
              <a:ext uri="{FF2B5EF4-FFF2-40B4-BE49-F238E27FC236}">
                <a16:creationId xmlns:a16="http://schemas.microsoft.com/office/drawing/2014/main" id="{24E39BEA-12BF-8002-86F4-7C2BB51D3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3047" y="2946378"/>
            <a:ext cx="2882120" cy="2162078"/>
          </a:xfrm>
          <a:prstGeom prst="rect">
            <a:avLst/>
          </a:prstGeom>
          <a:ln>
            <a:solidFill>
              <a:schemeClr val="tx1"/>
            </a:solidFill>
          </a:ln>
          <a:effectLst>
            <a:outerShdw blurRad="292100" dist="139700" dir="2700000" algn="tl" rotWithShape="0">
              <a:srgbClr val="333333">
                <a:alpha val="65000"/>
              </a:srgbClr>
            </a:outerShdw>
          </a:effectLst>
        </p:spPr>
      </p:pic>
      <p:pic>
        <p:nvPicPr>
          <p:cNvPr id="18" name="圖片 17">
            <a:extLst>
              <a:ext uri="{FF2B5EF4-FFF2-40B4-BE49-F238E27FC236}">
                <a16:creationId xmlns:a16="http://schemas.microsoft.com/office/drawing/2014/main" id="{945C5371-2D7C-AECE-BF75-309FCD81C5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2224" y="4600421"/>
            <a:ext cx="3629902" cy="2041820"/>
          </a:xfrm>
          <a:prstGeom prst="rect">
            <a:avLst/>
          </a:prstGeom>
          <a:ln>
            <a:solidFill>
              <a:schemeClr val="tx1"/>
            </a:solidFill>
          </a:ln>
          <a:effectLst>
            <a:outerShdw blurRad="292100" dist="139700" dir="2700000" algn="tl" rotWithShape="0">
              <a:srgbClr val="333333">
                <a:alpha val="65000"/>
              </a:srgbClr>
            </a:outerShdw>
          </a:effectLst>
        </p:spPr>
      </p:pic>
      <p:pic>
        <p:nvPicPr>
          <p:cNvPr id="20" name="圖片 19">
            <a:extLst>
              <a:ext uri="{FF2B5EF4-FFF2-40B4-BE49-F238E27FC236}">
                <a16:creationId xmlns:a16="http://schemas.microsoft.com/office/drawing/2014/main" id="{90E90578-AAB9-6D3B-885E-53AB35C699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6080" y="2420888"/>
            <a:ext cx="3628484" cy="204182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0896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42161-F364-0C29-2D63-DF0C646F3C9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4E4E5D3-FF6D-0D7E-8ABA-77FA15BF06E9}"/>
              </a:ext>
            </a:extLst>
          </p:cNvPr>
          <p:cNvSpPr>
            <a:spLocks noGrp="1"/>
          </p:cNvSpPr>
          <p:nvPr>
            <p:ph type="title"/>
          </p:nvPr>
        </p:nvSpPr>
        <p:spPr>
          <a:xfrm>
            <a:off x="2152650" y="209163"/>
            <a:ext cx="7886700" cy="10223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anose="020B0604030504040204" pitchFamily="34" charset="-120"/>
                <a:ea typeface="微軟正黑體" panose="020B0604030504040204" pitchFamily="34" charset="-120"/>
              </a:rPr>
              <a:t>教學研究面亮點 </a:t>
            </a:r>
            <a:r>
              <a:rPr lang="en-US" altLang="zh-TW" b="1" dirty="0">
                <a:solidFill>
                  <a:srgbClr val="0000FF"/>
                </a:solidFill>
                <a:latin typeface="微軟正黑體" panose="020B0604030504040204" pitchFamily="34" charset="-120"/>
                <a:ea typeface="微軟正黑體" panose="020B0604030504040204" pitchFamily="34" charset="-120"/>
              </a:rPr>
              <a:t>(2/4)</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D5292866-F735-FA76-554B-D1B3984CE70E}"/>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C25A2C76-A689-EA78-BFF0-16068E6C502D}"/>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3C5A99D3-52D7-4E06-F621-12139D016F67}"/>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F9D94E3A-EE4F-2B17-A3C4-AD45DEBFCF36}"/>
                </a:ext>
              </a:extLst>
            </p:cNvPr>
            <p:cNvSpPr/>
            <p:nvPr/>
          </p:nvSpPr>
          <p:spPr>
            <a:xfrm>
              <a:off x="9762" y="943145"/>
              <a:ext cx="278606" cy="919162"/>
            </a:xfrm>
            <a:prstGeom prst="snip1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095FE09D-D7C2-684F-251A-A24FE0E84517}"/>
                </a:ext>
              </a:extLst>
            </p:cNvPr>
            <p:cNvSpPr/>
            <p:nvPr/>
          </p:nvSpPr>
          <p:spPr>
            <a:xfrm>
              <a:off x="19070" y="15227"/>
              <a:ext cx="259080" cy="919162"/>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7951F5B3-8428-2A38-BBA6-50079E744D65}"/>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4" name="投影片編號版面配置區 13">
            <a:extLst>
              <a:ext uri="{FF2B5EF4-FFF2-40B4-BE49-F238E27FC236}">
                <a16:creationId xmlns:a16="http://schemas.microsoft.com/office/drawing/2014/main" id="{F5C58DED-01C9-C75B-9D28-8648073DC845}"/>
              </a:ext>
            </a:extLst>
          </p:cNvPr>
          <p:cNvSpPr>
            <a:spLocks noGrp="1"/>
          </p:cNvSpPr>
          <p:nvPr>
            <p:ph type="sldNum" sz="quarter" idx="12"/>
          </p:nvPr>
        </p:nvSpPr>
        <p:spPr/>
        <p:txBody>
          <a:bodyPr/>
          <a:lstStyle/>
          <a:p>
            <a:fld id="{F0A7528A-F281-4904-947B-AFAAA046DF2F}" type="slidenum">
              <a:rPr lang="zh-TW" altLang="en-US" smtClean="0"/>
              <a:t>8</a:t>
            </a:fld>
            <a:endParaRPr lang="zh-TW" altLang="en-US"/>
          </a:p>
        </p:txBody>
      </p:sp>
      <p:grpSp>
        <p:nvGrpSpPr>
          <p:cNvPr id="33" name="群組 32">
            <a:extLst>
              <a:ext uri="{FF2B5EF4-FFF2-40B4-BE49-F238E27FC236}">
                <a16:creationId xmlns:a16="http://schemas.microsoft.com/office/drawing/2014/main" id="{92C61968-CFC8-F038-4EEA-3B3FD2569CBF}"/>
              </a:ext>
            </a:extLst>
          </p:cNvPr>
          <p:cNvGrpSpPr/>
          <p:nvPr/>
        </p:nvGrpSpPr>
        <p:grpSpPr>
          <a:xfrm>
            <a:off x="10674935" y="610890"/>
            <a:ext cx="1144270" cy="369838"/>
            <a:chOff x="991490" y="5108279"/>
            <a:chExt cx="1144270" cy="369838"/>
          </a:xfrm>
        </p:grpSpPr>
        <p:pic>
          <p:nvPicPr>
            <p:cNvPr id="34" name="圖片 33">
              <a:extLst>
                <a:ext uri="{FF2B5EF4-FFF2-40B4-BE49-F238E27FC236}">
                  <a16:creationId xmlns:a16="http://schemas.microsoft.com/office/drawing/2014/main" id="{062AF491-44F9-263A-A53D-8148C568F6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35" name="文字方塊 34">
              <a:extLst>
                <a:ext uri="{FF2B5EF4-FFF2-40B4-BE49-F238E27FC236}">
                  <a16:creationId xmlns:a16="http://schemas.microsoft.com/office/drawing/2014/main" id="{A89C0FF8-9613-87D7-6E6C-E746F2FA9EA7}"/>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7" name="群組 6">
            <a:extLst>
              <a:ext uri="{FF2B5EF4-FFF2-40B4-BE49-F238E27FC236}">
                <a16:creationId xmlns:a16="http://schemas.microsoft.com/office/drawing/2014/main" id="{362D849F-AC48-7E23-766D-45EF8FE60AAA}"/>
              </a:ext>
            </a:extLst>
          </p:cNvPr>
          <p:cNvGrpSpPr/>
          <p:nvPr/>
        </p:nvGrpSpPr>
        <p:grpSpPr>
          <a:xfrm>
            <a:off x="10668693" y="205966"/>
            <a:ext cx="1356329" cy="369838"/>
            <a:chOff x="973880" y="4003955"/>
            <a:chExt cx="1356329" cy="369838"/>
          </a:xfrm>
        </p:grpSpPr>
        <p:pic>
          <p:nvPicPr>
            <p:cNvPr id="15" name="圖片 14">
              <a:extLst>
                <a:ext uri="{FF2B5EF4-FFF2-40B4-BE49-F238E27FC236}">
                  <a16:creationId xmlns:a16="http://schemas.microsoft.com/office/drawing/2014/main" id="{0AD9EBBD-C026-1EC6-CAE3-9AD217D421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880" y="4003955"/>
              <a:ext cx="369838" cy="369838"/>
            </a:xfrm>
            <a:prstGeom prst="rect">
              <a:avLst/>
            </a:prstGeom>
          </p:spPr>
        </p:pic>
        <p:sp>
          <p:nvSpPr>
            <p:cNvPr id="17" name="文字方塊 16">
              <a:extLst>
                <a:ext uri="{FF2B5EF4-FFF2-40B4-BE49-F238E27FC236}">
                  <a16:creationId xmlns:a16="http://schemas.microsoft.com/office/drawing/2014/main" id="{C91FCEF8-D06F-F1E7-8C0C-A0725ECEEC0C}"/>
                </a:ext>
              </a:extLst>
            </p:cNvPr>
            <p:cNvSpPr txBox="1"/>
            <p:nvPr/>
          </p:nvSpPr>
          <p:spPr>
            <a:xfrm>
              <a:off x="1333016" y="4047098"/>
              <a:ext cx="997193" cy="261610"/>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健康與福祉</a:t>
              </a:r>
              <a:endParaRPr lang="en-US" altLang="zh-TW" sz="1100" b="1" dirty="0">
                <a:latin typeface="微軟正黑體" panose="020B0604030504040204" pitchFamily="34" charset="-120"/>
                <a:ea typeface="微軟正黑體" panose="020B0604030504040204" pitchFamily="34" charset="-120"/>
              </a:endParaRPr>
            </a:p>
          </p:txBody>
        </p:sp>
      </p:grpSp>
      <p:sp>
        <p:nvSpPr>
          <p:cNvPr id="3" name="文字方塊 2">
            <a:extLst>
              <a:ext uri="{FF2B5EF4-FFF2-40B4-BE49-F238E27FC236}">
                <a16:creationId xmlns:a16="http://schemas.microsoft.com/office/drawing/2014/main" id="{8A064A51-A164-6567-EEAE-D25FAF11D995}"/>
              </a:ext>
            </a:extLst>
          </p:cNvPr>
          <p:cNvSpPr txBox="1"/>
          <p:nvPr/>
        </p:nvSpPr>
        <p:spPr>
          <a:xfrm>
            <a:off x="418459" y="1676544"/>
            <a:ext cx="5370522" cy="1200329"/>
          </a:xfrm>
          <a:prstGeom prst="rect">
            <a:avLst/>
          </a:prstGeom>
          <a:noFill/>
        </p:spPr>
        <p:txBody>
          <a:bodyPr wrap="square">
            <a:spAutoFit/>
          </a:bodyPr>
          <a:lstStyle/>
          <a:p>
            <a:pPr algn="just"/>
            <a:r>
              <a:rPr lang="zh-TW" altLang="en-US" b="1" dirty="0">
                <a:latin typeface="微軟正黑體" panose="020B0604030504040204" pitchFamily="34" charset="-120"/>
                <a:ea typeface="微軟正黑體" panose="020B0604030504040204" pitchFamily="34" charset="-120"/>
              </a:rPr>
              <a:t>時間：</a:t>
            </a:r>
            <a:r>
              <a:rPr lang="en-US" altLang="zh-TW" b="1" dirty="0">
                <a:latin typeface="微軟正黑體" panose="020B0604030504040204" pitchFamily="34" charset="-120"/>
                <a:ea typeface="微軟正黑體" panose="020B0604030504040204" pitchFamily="34" charset="-120"/>
              </a:rPr>
              <a:t>115</a:t>
            </a:r>
            <a:r>
              <a:rPr lang="zh-TW" altLang="en-US" b="1" dirty="0">
                <a:latin typeface="微軟正黑體" panose="020B0604030504040204" pitchFamily="34" charset="-120"/>
                <a:ea typeface="微軟正黑體" panose="020B0604030504040204" pitchFamily="34" charset="-120"/>
              </a:rPr>
              <a:t>年</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月</a:t>
            </a:r>
            <a:r>
              <a:rPr lang="en-US" altLang="zh-TW" b="1" dirty="0">
                <a:latin typeface="微軟正黑體" panose="020B0604030504040204" pitchFamily="34" charset="-120"/>
                <a:ea typeface="微軟正黑體" panose="020B0604030504040204" pitchFamily="34" charset="-120"/>
              </a:rPr>
              <a:t>16</a:t>
            </a:r>
            <a:r>
              <a:rPr lang="zh-TW" altLang="en-US" b="1" dirty="0">
                <a:latin typeface="微軟正黑體" panose="020B0604030504040204" pitchFamily="34" charset="-120"/>
                <a:ea typeface="微軟正黑體" panose="020B0604030504040204" pitchFamily="34" charset="-120"/>
              </a:rPr>
              <a:t>日</a:t>
            </a:r>
            <a:endParaRPr lang="en-US" altLang="zh-TW" b="1" dirty="0">
              <a:latin typeface="微軟正黑體" panose="020B0604030504040204" pitchFamily="34" charset="-120"/>
              <a:ea typeface="微軟正黑體" panose="020B0604030504040204" pitchFamily="34" charset="-120"/>
            </a:endParaRPr>
          </a:p>
          <a:p>
            <a:pPr marL="717550" indent="-717550" algn="just"/>
            <a:r>
              <a:rPr lang="zh-TW" altLang="en-US" b="1" dirty="0">
                <a:latin typeface="微軟正黑體" panose="020B0604030504040204" pitchFamily="34" charset="-120"/>
                <a:ea typeface="微軟正黑體" panose="020B0604030504040204" pitchFamily="34" charset="-120"/>
              </a:rPr>
              <a:t>內容：博士班學生</a:t>
            </a:r>
            <a:r>
              <a:rPr lang="en-US" altLang="zh-TW" b="1" dirty="0" err="1">
                <a:latin typeface="微軟正黑體" panose="020B0604030504040204" pitchFamily="34" charset="-120"/>
                <a:ea typeface="微軟正黑體" panose="020B0604030504040204" pitchFamily="34" charset="-120"/>
              </a:rPr>
              <a:t>Septi</a:t>
            </a:r>
            <a:r>
              <a:rPr lang="en-US" altLang="zh-TW" b="1" dirty="0">
                <a:latin typeface="微軟正黑體" panose="020B0604030504040204" pitchFamily="34" charset="-120"/>
                <a:ea typeface="微軟正黑體" panose="020B0604030504040204" pitchFamily="34" charset="-120"/>
              </a:rPr>
              <a:t> &amp; </a:t>
            </a:r>
            <a:r>
              <a:rPr lang="en-US" altLang="zh-TW" b="1" dirty="0" err="1">
                <a:latin typeface="微軟正黑體" panose="020B0604030504040204" pitchFamily="34" charset="-120"/>
                <a:ea typeface="微軟正黑體" panose="020B0604030504040204" pitchFamily="34" charset="-120"/>
              </a:rPr>
              <a:t>Balquis</a:t>
            </a:r>
            <a:r>
              <a:rPr lang="zh-TW" altLang="en-US" b="1" dirty="0">
                <a:latin typeface="微軟正黑體" panose="020B0604030504040204" pitchFamily="34" charset="-120"/>
                <a:ea typeface="微軟正黑體" panose="020B0604030504040204" pitchFamily="34" charset="-120"/>
              </a:rPr>
              <a:t>參加國家地理頻道路跑「</a:t>
            </a:r>
            <a:r>
              <a:rPr lang="en-US" altLang="zh-TW" b="1" dirty="0">
                <a:latin typeface="微軟正黑體" panose="020B0604030504040204" pitchFamily="34" charset="-120"/>
                <a:ea typeface="微軟正黑體" panose="020B0604030504040204" pitchFamily="34" charset="-120"/>
              </a:rPr>
              <a:t>Run for Earth</a:t>
            </a:r>
            <a:r>
              <a:rPr lang="zh-TW" altLang="en-US" b="1" dirty="0">
                <a:latin typeface="微軟正黑體" panose="020B0604030504040204" pitchFamily="34" charset="-120"/>
                <a:ea typeface="微軟正黑體" panose="020B0604030504040204" pitchFamily="34" charset="-120"/>
              </a:rPr>
              <a:t>」，提倡環境永續與生態保育。</a:t>
            </a:r>
          </a:p>
        </p:txBody>
      </p:sp>
      <p:sp>
        <p:nvSpPr>
          <p:cNvPr id="4" name="文字方塊 3">
            <a:extLst>
              <a:ext uri="{FF2B5EF4-FFF2-40B4-BE49-F238E27FC236}">
                <a16:creationId xmlns:a16="http://schemas.microsoft.com/office/drawing/2014/main" id="{5897B37E-CB27-A0ED-CD24-25E8F7EED159}"/>
              </a:ext>
            </a:extLst>
          </p:cNvPr>
          <p:cNvSpPr txBox="1"/>
          <p:nvPr/>
        </p:nvSpPr>
        <p:spPr>
          <a:xfrm>
            <a:off x="579780" y="1230810"/>
            <a:ext cx="4422197" cy="400110"/>
          </a:xfrm>
          <a:prstGeom prst="rect">
            <a:avLst/>
          </a:prstGeom>
          <a:noFill/>
        </p:spPr>
        <p:txBody>
          <a:bodyPr wrap="square">
            <a:spAutoFit/>
          </a:bodyPr>
          <a:lstStyle/>
          <a:p>
            <a:pPr algn="just"/>
            <a:r>
              <a:rPr lang="zh-TW" altLang="en-US" sz="2000" b="1" dirty="0">
                <a:solidFill>
                  <a:srgbClr val="000099"/>
                </a:solidFill>
                <a:latin typeface="微軟正黑體" panose="020B0604030504040204" pitchFamily="34" charset="-120"/>
                <a:ea typeface="微軟正黑體" panose="020B0604030504040204" pitchFamily="34" charset="-120"/>
              </a:rPr>
              <a:t>在地國際化活動</a:t>
            </a:r>
            <a:endParaRPr lang="en-US" altLang="zh-TW" sz="2000" b="1" dirty="0">
              <a:solidFill>
                <a:srgbClr val="000099"/>
              </a:solidFill>
              <a:latin typeface="微軟正黑體" panose="020B0604030504040204" pitchFamily="34" charset="-120"/>
              <a:ea typeface="微軟正黑體" panose="020B0604030504040204" pitchFamily="34" charset="-120"/>
            </a:endParaRPr>
          </a:p>
        </p:txBody>
      </p:sp>
      <p:pic>
        <p:nvPicPr>
          <p:cNvPr id="21" name="圖片 20">
            <a:extLst>
              <a:ext uri="{FF2B5EF4-FFF2-40B4-BE49-F238E27FC236}">
                <a16:creationId xmlns:a16="http://schemas.microsoft.com/office/drawing/2014/main" id="{C71B9227-F090-E29A-B530-48DEE316266A}"/>
              </a:ext>
            </a:extLst>
          </p:cNvPr>
          <p:cNvPicPr>
            <a:picLocks noChangeAspect="1"/>
          </p:cNvPicPr>
          <p:nvPr/>
        </p:nvPicPr>
        <p:blipFill>
          <a:blip r:embed="rId4"/>
          <a:stretch>
            <a:fillRect/>
          </a:stretch>
        </p:blipFill>
        <p:spPr>
          <a:xfrm>
            <a:off x="1152258" y="2975552"/>
            <a:ext cx="3902923" cy="1313195"/>
          </a:xfrm>
          <a:prstGeom prst="rect">
            <a:avLst/>
          </a:prstGeom>
          <a:ln>
            <a:solidFill>
              <a:schemeClr val="tx1"/>
            </a:solidFill>
          </a:ln>
          <a:effectLst>
            <a:outerShdw blurRad="292100" dist="139700" dir="2700000" algn="tl" rotWithShape="0">
              <a:srgbClr val="333333">
                <a:alpha val="65000"/>
              </a:srgbClr>
            </a:outerShdw>
          </a:effectLst>
        </p:spPr>
      </p:pic>
      <p:pic>
        <p:nvPicPr>
          <p:cNvPr id="22" name="圖片 21">
            <a:extLst>
              <a:ext uri="{FF2B5EF4-FFF2-40B4-BE49-F238E27FC236}">
                <a16:creationId xmlns:a16="http://schemas.microsoft.com/office/drawing/2014/main" id="{192A4826-1BCB-9E28-4B83-DBA1740D83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5565" y="4387426"/>
            <a:ext cx="1767825" cy="2356568"/>
          </a:xfrm>
          <a:prstGeom prst="rect">
            <a:avLst/>
          </a:prstGeom>
          <a:ln>
            <a:solidFill>
              <a:schemeClr val="tx1"/>
            </a:solidFill>
          </a:ln>
          <a:effectLst>
            <a:outerShdw blurRad="292100" dist="139700" dir="2700000" algn="tl" rotWithShape="0">
              <a:srgbClr val="333333">
                <a:alpha val="65000"/>
              </a:srgbClr>
            </a:outerShdw>
          </a:effectLst>
        </p:spPr>
      </p:pic>
      <p:sp>
        <p:nvSpPr>
          <p:cNvPr id="16" name="文字方塊 15">
            <a:extLst>
              <a:ext uri="{FF2B5EF4-FFF2-40B4-BE49-F238E27FC236}">
                <a16:creationId xmlns:a16="http://schemas.microsoft.com/office/drawing/2014/main" id="{0A2B0857-A5F1-D01E-361E-4223A5E5C6BE}"/>
              </a:ext>
            </a:extLst>
          </p:cNvPr>
          <p:cNvSpPr txBox="1"/>
          <p:nvPr/>
        </p:nvSpPr>
        <p:spPr>
          <a:xfrm>
            <a:off x="6196884" y="1666468"/>
            <a:ext cx="5370522" cy="646331"/>
          </a:xfrm>
          <a:prstGeom prst="rect">
            <a:avLst/>
          </a:prstGeom>
          <a:noFill/>
        </p:spPr>
        <p:txBody>
          <a:bodyPr wrap="square">
            <a:spAutoFit/>
          </a:bodyPr>
          <a:lstStyle/>
          <a:p>
            <a:pPr algn="just"/>
            <a:r>
              <a:rPr lang="zh-TW" altLang="en-US" b="1" dirty="0">
                <a:latin typeface="微軟正黑體" panose="020B0604030504040204" pitchFamily="34" charset="-120"/>
                <a:ea typeface="微軟正黑體" panose="020B0604030504040204" pitchFamily="34" charset="-120"/>
              </a:rPr>
              <a:t>時間：</a:t>
            </a:r>
            <a:r>
              <a:rPr lang="en-US" altLang="zh-TW" b="1" dirty="0">
                <a:latin typeface="微軟正黑體" panose="020B0604030504040204" pitchFamily="34" charset="-120"/>
                <a:ea typeface="微軟正黑體" panose="020B0604030504040204" pitchFamily="34" charset="-120"/>
              </a:rPr>
              <a:t>115</a:t>
            </a:r>
            <a:r>
              <a:rPr lang="zh-TW" altLang="en-US" b="1" dirty="0">
                <a:latin typeface="微軟正黑體" panose="020B0604030504040204" pitchFamily="34" charset="-120"/>
                <a:ea typeface="微軟正黑體" panose="020B0604030504040204" pitchFamily="34" charset="-120"/>
              </a:rPr>
              <a:t>年</a:t>
            </a:r>
            <a:r>
              <a:rPr lang="en-US" altLang="zh-TW" b="1" dirty="0">
                <a:latin typeface="微軟正黑體" panose="020B0604030504040204" pitchFamily="34" charset="-120"/>
                <a:ea typeface="微軟正黑體" panose="020B0604030504040204" pitchFamily="34" charset="-120"/>
              </a:rPr>
              <a:t>4</a:t>
            </a:r>
            <a:r>
              <a:rPr lang="zh-TW" altLang="en-US" b="1" dirty="0">
                <a:latin typeface="微軟正黑體" panose="020B0604030504040204" pitchFamily="34" charset="-120"/>
                <a:ea typeface="微軟正黑體" panose="020B0604030504040204" pitchFamily="34" charset="-120"/>
              </a:rPr>
              <a:t>月</a:t>
            </a:r>
            <a:r>
              <a:rPr lang="en-US" altLang="zh-TW" b="1" dirty="0">
                <a:latin typeface="微軟正黑體" panose="020B0604030504040204" pitchFamily="34" charset="-120"/>
                <a:ea typeface="微軟正黑體" panose="020B0604030504040204" pitchFamily="34" charset="-120"/>
              </a:rPr>
              <a:t>24</a:t>
            </a:r>
            <a:r>
              <a:rPr lang="zh-TW" altLang="en-US" b="1" dirty="0">
                <a:latin typeface="微軟正黑體" panose="020B0604030504040204" pitchFamily="34" charset="-120"/>
                <a:ea typeface="微軟正黑體" panose="020B0604030504040204" pitchFamily="34" charset="-120"/>
              </a:rPr>
              <a:t>日</a:t>
            </a:r>
            <a:endParaRPr lang="en-US" altLang="zh-TW" b="1" dirty="0">
              <a:latin typeface="微軟正黑體" panose="020B0604030504040204" pitchFamily="34" charset="-120"/>
              <a:ea typeface="微軟正黑體" panose="020B0604030504040204" pitchFamily="34" charset="-120"/>
            </a:endParaRPr>
          </a:p>
          <a:p>
            <a:pPr marL="717550" indent="-717550" algn="just"/>
            <a:r>
              <a:rPr lang="zh-TW" altLang="en-US" b="1" dirty="0">
                <a:latin typeface="微軟正黑體" panose="020B0604030504040204" pitchFamily="34" charset="-120"/>
                <a:ea typeface="微軟正黑體" panose="020B0604030504040204" pitchFamily="34" charset="-120"/>
              </a:rPr>
              <a:t>內容：醫管系</a:t>
            </a:r>
            <a:r>
              <a:rPr lang="zh-TW" altLang="en-US" b="1" dirty="0">
                <a:solidFill>
                  <a:schemeClr val="dk1"/>
                </a:solidFill>
                <a:latin typeface="微軟正黑體" panose="020B0604030504040204" pitchFamily="34" charset="-120"/>
                <a:ea typeface="微軟正黑體" panose="020B0604030504040204" pitchFamily="34" charset="-120"/>
              </a:rPr>
              <a:t>外籍生課外活動至袖珍博物館參觀</a:t>
            </a:r>
            <a:r>
              <a:rPr lang="zh-TW" altLang="en-US" b="1" dirty="0">
                <a:latin typeface="微軟正黑體" panose="020B0604030504040204" pitchFamily="34" charset="-120"/>
                <a:ea typeface="微軟正黑體" panose="020B0604030504040204" pitchFamily="34" charset="-120"/>
              </a:rPr>
              <a:t>。</a:t>
            </a:r>
          </a:p>
        </p:txBody>
      </p:sp>
      <p:sp>
        <p:nvSpPr>
          <p:cNvPr id="18" name="文字方塊 17">
            <a:extLst>
              <a:ext uri="{FF2B5EF4-FFF2-40B4-BE49-F238E27FC236}">
                <a16:creationId xmlns:a16="http://schemas.microsoft.com/office/drawing/2014/main" id="{55C17CD6-BB56-F817-5465-0E063F4BA00E}"/>
              </a:ext>
            </a:extLst>
          </p:cNvPr>
          <p:cNvSpPr txBox="1"/>
          <p:nvPr/>
        </p:nvSpPr>
        <p:spPr>
          <a:xfrm>
            <a:off x="6358205" y="1220734"/>
            <a:ext cx="4422197" cy="400110"/>
          </a:xfrm>
          <a:prstGeom prst="rect">
            <a:avLst/>
          </a:prstGeom>
          <a:noFill/>
        </p:spPr>
        <p:txBody>
          <a:bodyPr wrap="square">
            <a:spAutoFit/>
          </a:bodyPr>
          <a:lstStyle/>
          <a:p>
            <a:pPr algn="just"/>
            <a:r>
              <a:rPr lang="zh-TW" altLang="en-US" sz="2000" b="1" dirty="0">
                <a:solidFill>
                  <a:srgbClr val="000099"/>
                </a:solidFill>
                <a:latin typeface="微軟正黑體" panose="020B0604030504040204" pitchFamily="34" charset="-120"/>
                <a:ea typeface="微軟正黑體" panose="020B0604030504040204" pitchFamily="34" charset="-120"/>
              </a:rPr>
              <a:t>在地國際化活動</a:t>
            </a:r>
            <a:endParaRPr lang="en-US" altLang="zh-TW" sz="2000" b="1" dirty="0">
              <a:solidFill>
                <a:srgbClr val="000099"/>
              </a:solidFill>
              <a:latin typeface="微軟正黑體" panose="020B0604030504040204" pitchFamily="34" charset="-120"/>
              <a:ea typeface="微軟正黑體" panose="020B0604030504040204" pitchFamily="34" charset="-120"/>
            </a:endParaRPr>
          </a:p>
        </p:txBody>
      </p:sp>
      <p:pic>
        <p:nvPicPr>
          <p:cNvPr id="23" name="圖片 22">
            <a:extLst>
              <a:ext uri="{FF2B5EF4-FFF2-40B4-BE49-F238E27FC236}">
                <a16:creationId xmlns:a16="http://schemas.microsoft.com/office/drawing/2014/main" id="{67968FA4-6C6E-1374-7B62-A0A8D5218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5175" y="3140968"/>
            <a:ext cx="2431692" cy="1823769"/>
          </a:xfrm>
          <a:prstGeom prst="rect">
            <a:avLst/>
          </a:prstGeom>
          <a:ln>
            <a:solidFill>
              <a:schemeClr val="tx1"/>
            </a:solidFill>
          </a:ln>
          <a:effectLst>
            <a:outerShdw blurRad="292100" dist="139700" dir="2700000" algn="tl" rotWithShape="0">
              <a:srgbClr val="333333">
                <a:alpha val="65000"/>
              </a:srgbClr>
            </a:outerShdw>
          </a:effectLst>
        </p:spPr>
      </p:pic>
      <p:pic>
        <p:nvPicPr>
          <p:cNvPr id="24" name="圖片 23">
            <a:extLst>
              <a:ext uri="{FF2B5EF4-FFF2-40B4-BE49-F238E27FC236}">
                <a16:creationId xmlns:a16="http://schemas.microsoft.com/office/drawing/2014/main" id="{29999259-F18D-D5D0-5162-B3C147BD16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5086" y="4736143"/>
            <a:ext cx="2313349" cy="173501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5241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608CA-9F89-6857-F2CD-7C4F3BF268B7}"/>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A856BACF-46BF-2A1C-0B86-0A25730E09AE}"/>
              </a:ext>
            </a:extLst>
          </p:cNvPr>
          <p:cNvSpPr>
            <a:spLocks noGrp="1"/>
          </p:cNvSpPr>
          <p:nvPr>
            <p:ph type="title"/>
          </p:nvPr>
        </p:nvSpPr>
        <p:spPr>
          <a:xfrm>
            <a:off x="2152650" y="209163"/>
            <a:ext cx="7886700" cy="10223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anose="020B0604030504040204" pitchFamily="34" charset="-120"/>
                <a:ea typeface="微軟正黑體" panose="020B0604030504040204" pitchFamily="34" charset="-120"/>
              </a:rPr>
              <a:t>教學研究面亮點 </a:t>
            </a:r>
            <a:r>
              <a:rPr lang="en-US" altLang="zh-TW" b="1" dirty="0">
                <a:solidFill>
                  <a:srgbClr val="0000FF"/>
                </a:solidFill>
                <a:latin typeface="微軟正黑體" panose="020B0604030504040204" pitchFamily="34" charset="-120"/>
                <a:ea typeface="微軟正黑體" panose="020B0604030504040204" pitchFamily="34" charset="-120"/>
              </a:rPr>
              <a:t>(3/4)</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grpSp>
        <p:nvGrpSpPr>
          <p:cNvPr id="8" name="群組 7">
            <a:extLst>
              <a:ext uri="{FF2B5EF4-FFF2-40B4-BE49-F238E27FC236}">
                <a16:creationId xmlns:a16="http://schemas.microsoft.com/office/drawing/2014/main" id="{4E073159-5259-0F3C-BD4F-AA53D5C334E0}"/>
              </a:ext>
            </a:extLst>
          </p:cNvPr>
          <p:cNvGrpSpPr/>
          <p:nvPr/>
        </p:nvGrpSpPr>
        <p:grpSpPr>
          <a:xfrm>
            <a:off x="0" y="0"/>
            <a:ext cx="279061" cy="4617321"/>
            <a:chOff x="9307" y="15227"/>
            <a:chExt cx="279061" cy="4617321"/>
          </a:xfrm>
        </p:grpSpPr>
        <p:sp>
          <p:nvSpPr>
            <p:cNvPr id="9" name="矩形: 剪去單一角落 8">
              <a:extLst>
                <a:ext uri="{FF2B5EF4-FFF2-40B4-BE49-F238E27FC236}">
                  <a16:creationId xmlns:a16="http://schemas.microsoft.com/office/drawing/2014/main" id="{9C9F0D05-C449-A447-7D11-51B36E00A90F}"/>
                </a:ext>
              </a:extLst>
            </p:cNvPr>
            <p:cNvSpPr/>
            <p:nvPr/>
          </p:nvSpPr>
          <p:spPr>
            <a:xfrm>
              <a:off x="9307" y="371338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重要宣導</a:t>
              </a:r>
            </a:p>
          </p:txBody>
        </p:sp>
        <p:sp>
          <p:nvSpPr>
            <p:cNvPr id="10" name="矩形: 剪去單一角落 9">
              <a:extLst>
                <a:ext uri="{FF2B5EF4-FFF2-40B4-BE49-F238E27FC236}">
                  <a16:creationId xmlns:a16="http://schemas.microsoft.com/office/drawing/2014/main" id="{C84F3B5D-2A33-ABAF-F100-AB546F091E27}"/>
                </a:ext>
              </a:extLst>
            </p:cNvPr>
            <p:cNvSpPr/>
            <p:nvPr/>
          </p:nvSpPr>
          <p:spPr>
            <a:xfrm>
              <a:off x="9371" y="2785468"/>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未來重點</a:t>
              </a:r>
            </a:p>
          </p:txBody>
        </p:sp>
        <p:sp>
          <p:nvSpPr>
            <p:cNvPr id="11" name="矩形: 剪去單一角落 10">
              <a:extLst>
                <a:ext uri="{FF2B5EF4-FFF2-40B4-BE49-F238E27FC236}">
                  <a16:creationId xmlns:a16="http://schemas.microsoft.com/office/drawing/2014/main" id="{75670763-5A6B-EA6B-BAA1-C50C762A9431}"/>
                </a:ext>
              </a:extLst>
            </p:cNvPr>
            <p:cNvSpPr/>
            <p:nvPr/>
          </p:nvSpPr>
          <p:spPr>
            <a:xfrm>
              <a:off x="9762" y="943145"/>
              <a:ext cx="278606" cy="919162"/>
            </a:xfrm>
            <a:prstGeom prst="snip1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教學研究</a:t>
              </a:r>
            </a:p>
          </p:txBody>
        </p:sp>
        <p:sp>
          <p:nvSpPr>
            <p:cNvPr id="12" name="矩形: 剪去單一角落 11">
              <a:extLst>
                <a:ext uri="{FF2B5EF4-FFF2-40B4-BE49-F238E27FC236}">
                  <a16:creationId xmlns:a16="http://schemas.microsoft.com/office/drawing/2014/main" id="{3C8AC04E-BAAA-4BFF-799D-B63C9766108C}"/>
                </a:ext>
              </a:extLst>
            </p:cNvPr>
            <p:cNvSpPr/>
            <p:nvPr/>
          </p:nvSpPr>
          <p:spPr>
            <a:xfrm>
              <a:off x="19070" y="15227"/>
              <a:ext cx="259080" cy="919162"/>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榮譽獲獎</a:t>
              </a:r>
            </a:p>
          </p:txBody>
        </p:sp>
        <p:sp>
          <p:nvSpPr>
            <p:cNvPr id="13" name="矩形: 剪去單一角落 12">
              <a:extLst>
                <a:ext uri="{FF2B5EF4-FFF2-40B4-BE49-F238E27FC236}">
                  <a16:creationId xmlns:a16="http://schemas.microsoft.com/office/drawing/2014/main" id="{FA2FF0D6-DAB0-2FA1-E4CA-B22BA78FB266}"/>
                </a:ext>
              </a:extLst>
            </p:cNvPr>
            <p:cNvSpPr/>
            <p:nvPr/>
          </p:nvSpPr>
          <p:spPr>
            <a:xfrm>
              <a:off x="9307" y="1866306"/>
              <a:ext cx="278606" cy="919162"/>
            </a:xfrm>
            <a:prstGeom prst="snip1Rect">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國際行政</a:t>
              </a:r>
            </a:p>
          </p:txBody>
        </p:sp>
      </p:grpSp>
      <p:sp>
        <p:nvSpPr>
          <p:cNvPr id="14" name="投影片編號版面配置區 13">
            <a:extLst>
              <a:ext uri="{FF2B5EF4-FFF2-40B4-BE49-F238E27FC236}">
                <a16:creationId xmlns:a16="http://schemas.microsoft.com/office/drawing/2014/main" id="{D669B392-61FE-D6CD-710D-11D4C4A311C2}"/>
              </a:ext>
            </a:extLst>
          </p:cNvPr>
          <p:cNvSpPr>
            <a:spLocks noGrp="1"/>
          </p:cNvSpPr>
          <p:nvPr>
            <p:ph type="sldNum" sz="quarter" idx="12"/>
          </p:nvPr>
        </p:nvSpPr>
        <p:spPr/>
        <p:txBody>
          <a:bodyPr/>
          <a:lstStyle/>
          <a:p>
            <a:fld id="{F0A7528A-F281-4904-947B-AFAAA046DF2F}" type="slidenum">
              <a:rPr lang="zh-TW" altLang="en-US" smtClean="0"/>
              <a:t>9</a:t>
            </a:fld>
            <a:endParaRPr lang="zh-TW" altLang="en-US"/>
          </a:p>
        </p:txBody>
      </p:sp>
      <p:grpSp>
        <p:nvGrpSpPr>
          <p:cNvPr id="33" name="群組 32">
            <a:extLst>
              <a:ext uri="{FF2B5EF4-FFF2-40B4-BE49-F238E27FC236}">
                <a16:creationId xmlns:a16="http://schemas.microsoft.com/office/drawing/2014/main" id="{B763ACB9-4AD9-DC20-91C0-0C8347347296}"/>
              </a:ext>
            </a:extLst>
          </p:cNvPr>
          <p:cNvGrpSpPr/>
          <p:nvPr/>
        </p:nvGrpSpPr>
        <p:grpSpPr>
          <a:xfrm>
            <a:off x="10674935" y="610890"/>
            <a:ext cx="1144270" cy="369838"/>
            <a:chOff x="991490" y="5108279"/>
            <a:chExt cx="1144270" cy="369838"/>
          </a:xfrm>
        </p:grpSpPr>
        <p:pic>
          <p:nvPicPr>
            <p:cNvPr id="34" name="圖片 33">
              <a:extLst>
                <a:ext uri="{FF2B5EF4-FFF2-40B4-BE49-F238E27FC236}">
                  <a16:creationId xmlns:a16="http://schemas.microsoft.com/office/drawing/2014/main" id="{69AE70EA-285A-24DE-6E7B-6DB6EC0BED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1490" y="5108279"/>
              <a:ext cx="369838" cy="369838"/>
            </a:xfrm>
            <a:prstGeom prst="rect">
              <a:avLst/>
            </a:prstGeom>
          </p:spPr>
        </p:pic>
        <p:sp>
          <p:nvSpPr>
            <p:cNvPr id="35" name="文字方塊 34">
              <a:extLst>
                <a:ext uri="{FF2B5EF4-FFF2-40B4-BE49-F238E27FC236}">
                  <a16:creationId xmlns:a16="http://schemas.microsoft.com/office/drawing/2014/main" id="{3370B222-5DBB-F623-A7F3-87B508659C57}"/>
                </a:ext>
              </a:extLst>
            </p:cNvPr>
            <p:cNvSpPr txBox="1"/>
            <p:nvPr/>
          </p:nvSpPr>
          <p:spPr>
            <a:xfrm>
              <a:off x="1271664" y="5153027"/>
              <a:ext cx="864096" cy="261610"/>
            </a:xfrm>
            <a:prstGeom prst="rect">
              <a:avLst/>
            </a:prstGeom>
            <a:noFill/>
          </p:spPr>
          <p:txBody>
            <a:bodyPr wrap="square" rtlCol="0">
              <a:spAutoFit/>
            </a:bodyPr>
            <a:lstStyle/>
            <a:p>
              <a:pPr algn="ctr"/>
              <a:r>
                <a:rPr lang="zh-TW" altLang="en-US" sz="1100" b="1" dirty="0">
                  <a:latin typeface="微軟正黑體" panose="020B0604030504040204" pitchFamily="34" charset="-120"/>
                  <a:ea typeface="微軟正黑體" panose="020B0604030504040204" pitchFamily="34" charset="-120"/>
                </a:rPr>
                <a:t>優質教育</a:t>
              </a:r>
            </a:p>
          </p:txBody>
        </p:sp>
      </p:grpSp>
      <p:grpSp>
        <p:nvGrpSpPr>
          <p:cNvPr id="7" name="群組 6">
            <a:extLst>
              <a:ext uri="{FF2B5EF4-FFF2-40B4-BE49-F238E27FC236}">
                <a16:creationId xmlns:a16="http://schemas.microsoft.com/office/drawing/2014/main" id="{6AF60C37-951C-C6B7-94B9-D00EBE147745}"/>
              </a:ext>
            </a:extLst>
          </p:cNvPr>
          <p:cNvGrpSpPr/>
          <p:nvPr/>
        </p:nvGrpSpPr>
        <p:grpSpPr>
          <a:xfrm>
            <a:off x="10668693" y="205966"/>
            <a:ext cx="1356329" cy="369838"/>
            <a:chOff x="973880" y="4003955"/>
            <a:chExt cx="1356329" cy="369838"/>
          </a:xfrm>
        </p:grpSpPr>
        <p:pic>
          <p:nvPicPr>
            <p:cNvPr id="15" name="圖片 14">
              <a:extLst>
                <a:ext uri="{FF2B5EF4-FFF2-40B4-BE49-F238E27FC236}">
                  <a16:creationId xmlns:a16="http://schemas.microsoft.com/office/drawing/2014/main" id="{1596FC96-5F5D-ACD0-A4E5-4EBFD684B4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3880" y="4003955"/>
              <a:ext cx="369838" cy="369838"/>
            </a:xfrm>
            <a:prstGeom prst="rect">
              <a:avLst/>
            </a:prstGeom>
          </p:spPr>
        </p:pic>
        <p:sp>
          <p:nvSpPr>
            <p:cNvPr id="17" name="文字方塊 16">
              <a:extLst>
                <a:ext uri="{FF2B5EF4-FFF2-40B4-BE49-F238E27FC236}">
                  <a16:creationId xmlns:a16="http://schemas.microsoft.com/office/drawing/2014/main" id="{ED4EF9AA-10BE-5348-E46C-71BCA51D3539}"/>
                </a:ext>
              </a:extLst>
            </p:cNvPr>
            <p:cNvSpPr txBox="1"/>
            <p:nvPr/>
          </p:nvSpPr>
          <p:spPr>
            <a:xfrm>
              <a:off x="1333016" y="4047098"/>
              <a:ext cx="997193" cy="261610"/>
            </a:xfrm>
            <a:prstGeom prst="rect">
              <a:avLst/>
            </a:prstGeom>
            <a:noFill/>
          </p:spPr>
          <p:txBody>
            <a:bodyPr wrap="square" rtlCol="0">
              <a:spAutoFit/>
            </a:bodyPr>
            <a:lstStyle/>
            <a:p>
              <a:r>
                <a:rPr lang="zh-TW" altLang="en-US" sz="1100" b="1" dirty="0">
                  <a:latin typeface="微軟正黑體" panose="020B0604030504040204" pitchFamily="34" charset="-120"/>
                  <a:ea typeface="微軟正黑體" panose="020B0604030504040204" pitchFamily="34" charset="-120"/>
                </a:rPr>
                <a:t>健康與福祉</a:t>
              </a:r>
              <a:endParaRPr lang="en-US" altLang="zh-TW" sz="1100" b="1" dirty="0">
                <a:latin typeface="微軟正黑體" panose="020B0604030504040204" pitchFamily="34" charset="-120"/>
                <a:ea typeface="微軟正黑體" panose="020B0604030504040204" pitchFamily="34" charset="-120"/>
              </a:endParaRPr>
            </a:p>
          </p:txBody>
        </p:sp>
      </p:grpSp>
      <p:sp>
        <p:nvSpPr>
          <p:cNvPr id="5" name="文字方塊 4">
            <a:extLst>
              <a:ext uri="{FF2B5EF4-FFF2-40B4-BE49-F238E27FC236}">
                <a16:creationId xmlns:a16="http://schemas.microsoft.com/office/drawing/2014/main" id="{F8EB2C2C-4E46-5001-1356-0B5F161B1B69}"/>
              </a:ext>
            </a:extLst>
          </p:cNvPr>
          <p:cNvSpPr txBox="1"/>
          <p:nvPr/>
        </p:nvSpPr>
        <p:spPr>
          <a:xfrm>
            <a:off x="384826" y="1710495"/>
            <a:ext cx="11434380" cy="1477328"/>
          </a:xfrm>
          <a:prstGeom prst="rect">
            <a:avLst/>
          </a:prstGeom>
          <a:noFill/>
        </p:spPr>
        <p:txBody>
          <a:bodyPr wrap="square">
            <a:spAutoFit/>
          </a:bodyPr>
          <a:lstStyle/>
          <a:p>
            <a:pPr algn="just"/>
            <a:r>
              <a:rPr lang="zh-TW" altLang="en-US" sz="1600" b="1" dirty="0">
                <a:latin typeface="微軟正黑體" panose="020B0604030504040204" pitchFamily="34" charset="-120"/>
                <a:ea typeface="微軟正黑體" panose="020B0604030504040204" pitchFamily="34" charset="-120"/>
              </a:rPr>
              <a:t>時間：</a:t>
            </a:r>
            <a:r>
              <a:rPr lang="en-US" altLang="zh-TW" sz="1600" b="1" dirty="0">
                <a:latin typeface="微軟正黑體" panose="020B0604030504040204" pitchFamily="34" charset="-120"/>
                <a:ea typeface="微軟正黑體" panose="020B0604030504040204" pitchFamily="34" charset="-120"/>
              </a:rPr>
              <a:t>115</a:t>
            </a:r>
            <a:r>
              <a:rPr lang="zh-TW" altLang="en-US" sz="1600" b="1" dirty="0">
                <a:latin typeface="微軟正黑體" panose="020B0604030504040204" pitchFamily="34" charset="-120"/>
                <a:ea typeface="微軟正黑體" panose="020B0604030504040204" pitchFamily="34" charset="-120"/>
              </a:rPr>
              <a:t>年</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17</a:t>
            </a:r>
            <a:r>
              <a:rPr lang="zh-TW" altLang="en-US" sz="1600" b="1" dirty="0">
                <a:latin typeface="微軟正黑體" panose="020B0604030504040204" pitchFamily="34" charset="-120"/>
                <a:ea typeface="微軟正黑體" panose="020B0604030504040204" pitchFamily="34" charset="-120"/>
              </a:rPr>
              <a:t>日</a:t>
            </a:r>
            <a:r>
              <a:rPr lang="en-US" altLang="zh-TW" sz="1600" b="1" dirty="0">
                <a:latin typeface="微軟正黑體" panose="020B0604030504040204" pitchFamily="34" charset="-120"/>
                <a:ea typeface="微軟正黑體" panose="020B0604030504040204" pitchFamily="34" charset="-120"/>
              </a:rPr>
              <a:t>-5</a:t>
            </a:r>
            <a:r>
              <a:rPr lang="zh-TW" altLang="en-US" sz="1600" b="1" dirty="0">
                <a:latin typeface="微軟正黑體" panose="020B0604030504040204" pitchFamily="34" charset="-120"/>
                <a:ea typeface="微軟正黑體" panose="020B0604030504040204" pitchFamily="34" charset="-120"/>
              </a:rPr>
              <a:t>月</a:t>
            </a:r>
            <a:r>
              <a:rPr lang="en-US" altLang="zh-TW" sz="1600" b="1" dirty="0">
                <a:latin typeface="微軟正黑體" panose="020B0604030504040204" pitchFamily="34" charset="-120"/>
                <a:ea typeface="微軟正黑體" panose="020B0604030504040204" pitchFamily="34" charset="-120"/>
              </a:rPr>
              <a:t>22</a:t>
            </a:r>
            <a:r>
              <a:rPr lang="zh-TW" altLang="en-US" sz="1600" b="1" dirty="0">
                <a:latin typeface="微軟正黑體" panose="020B0604030504040204" pitchFamily="34" charset="-120"/>
                <a:ea typeface="微軟正黑體" panose="020B0604030504040204" pitchFamily="34" charset="-120"/>
              </a:rPr>
              <a:t>日</a:t>
            </a:r>
            <a:endParaRPr lang="en-US" altLang="zh-TW" sz="1600" b="1" dirty="0">
              <a:latin typeface="微軟正黑體" panose="020B0604030504040204" pitchFamily="34" charset="-120"/>
              <a:ea typeface="微軟正黑體" panose="020B0604030504040204" pitchFamily="34" charset="-120"/>
            </a:endParaRPr>
          </a:p>
          <a:p>
            <a:pPr marL="627063" indent="-627063"/>
            <a:r>
              <a:rPr lang="zh-TW" altLang="en-US" sz="1600" b="1" dirty="0">
                <a:latin typeface="微軟正黑體" panose="020B0604030504040204" pitchFamily="34" charset="-120"/>
                <a:ea typeface="微軟正黑體" panose="020B0604030504040204" pitchFamily="34" charset="-120"/>
              </a:rPr>
              <a:t>內容：徐之昇教授帶領博士班學生出席於美國賓州費城舉辦之</a:t>
            </a:r>
            <a:r>
              <a:rPr lang="en-US" altLang="zh-TW" sz="1600" b="1" dirty="0">
                <a:latin typeface="微軟正黑體" panose="020B0604030504040204" pitchFamily="34" charset="-120"/>
                <a:ea typeface="微軟正黑體" panose="020B0604030504040204" pitchFamily="34" charset="-120"/>
              </a:rPr>
              <a:t>ISPOR 2026</a:t>
            </a:r>
            <a:r>
              <a:rPr lang="zh-TW" altLang="en-US" sz="1600" b="1" dirty="0">
                <a:latin typeface="微軟正黑體" panose="020B0604030504040204" pitchFamily="34" charset="-120"/>
                <a:ea typeface="微軟正黑體" panose="020B0604030504040204" pitchFamily="34" charset="-120"/>
              </a:rPr>
              <a:t>全球年會，團隊共發表 </a:t>
            </a:r>
            <a:r>
              <a:rPr lang="en-US" altLang="zh-TW" sz="1600" b="1" dirty="0">
                <a:latin typeface="微軟正黑體" panose="020B0604030504040204" pitchFamily="34" charset="-120"/>
                <a:ea typeface="微軟正黑體" panose="020B0604030504040204" pitchFamily="34" charset="-120"/>
              </a:rPr>
              <a:t>1 </a:t>
            </a:r>
            <a:r>
              <a:rPr lang="zh-TW" altLang="en-US" sz="1600" b="1" dirty="0">
                <a:latin typeface="微軟正黑體" panose="020B0604030504040204" pitchFamily="34" charset="-120"/>
                <a:ea typeface="微軟正黑體" panose="020B0604030504040204" pitchFamily="34" charset="-120"/>
              </a:rPr>
              <a:t>篇口頭發表與 </a:t>
            </a:r>
            <a:r>
              <a:rPr lang="en-US" altLang="zh-TW" sz="1600" b="1" dirty="0">
                <a:latin typeface="微軟正黑體" panose="020B0604030504040204" pitchFamily="34" charset="-120"/>
                <a:ea typeface="微軟正黑體" panose="020B0604030504040204" pitchFamily="34" charset="-120"/>
              </a:rPr>
              <a:t>3 </a:t>
            </a:r>
            <a:r>
              <a:rPr lang="zh-TW" altLang="en-US" sz="1600" b="1" dirty="0">
                <a:latin typeface="微軟正黑體" panose="020B0604030504040204" pitchFamily="34" charset="-120"/>
                <a:ea typeface="微軟正黑體" panose="020B0604030504040204" pitchFamily="34" charset="-120"/>
              </a:rPr>
              <a:t>篇壁報論文，與現場超過 </a:t>
            </a:r>
            <a:r>
              <a:rPr lang="en-US" altLang="zh-TW" sz="1600" b="1" dirty="0">
                <a:latin typeface="微軟正黑體" panose="020B0604030504040204" pitchFamily="34" charset="-120"/>
                <a:ea typeface="微軟正黑體" panose="020B0604030504040204" pitchFamily="34" charset="-120"/>
              </a:rPr>
              <a:t>5,000 </a:t>
            </a:r>
            <a:r>
              <a:rPr lang="zh-TW" altLang="en-US" sz="1600" b="1" dirty="0">
                <a:latin typeface="微軟正黑體" panose="020B0604030504040204" pitchFamily="34" charset="-120"/>
                <a:ea typeface="微軟正黑體" panose="020B0604030504040204" pitchFamily="34" charset="-120"/>
              </a:rPr>
              <a:t>位專家學者進行健康數據研究與國際合作交流。</a:t>
            </a:r>
            <a:br>
              <a:rPr lang="en-US" altLang="zh-TW" sz="1600" b="1" dirty="0">
                <a:latin typeface="微軟正黑體" panose="020B0604030504040204" pitchFamily="34" charset="-120"/>
                <a:ea typeface="微軟正黑體" panose="020B0604030504040204" pitchFamily="34" charset="-120"/>
              </a:rPr>
            </a:br>
            <a:r>
              <a:rPr lang="en-US" altLang="zh-TW" sz="1400" b="1" dirty="0" err="1">
                <a:latin typeface="微軟正黑體" panose="020B0604030504040204" pitchFamily="34" charset="-120"/>
                <a:ea typeface="微軟正黑體" panose="020B0604030504040204" pitchFamily="34" charset="-120"/>
              </a:rPr>
              <a:t>Septi</a:t>
            </a:r>
            <a:r>
              <a:rPr lang="zh-TW" altLang="en-US" sz="1400" b="1" dirty="0">
                <a:latin typeface="微軟正黑體" panose="020B0604030504040204" pitchFamily="34" charset="-120"/>
                <a:ea typeface="微軟正黑體" panose="020B0604030504040204" pitchFamily="34" charset="-120"/>
              </a:rPr>
              <a:t>題目： </a:t>
            </a:r>
            <a:r>
              <a:rPr lang="en-US" altLang="zh-TW" sz="1400" b="1" dirty="0">
                <a:latin typeface="微軟正黑體" panose="020B0604030504040204" pitchFamily="34" charset="-120"/>
                <a:ea typeface="微軟正黑體" panose="020B0604030504040204" pitchFamily="34" charset="-120"/>
              </a:rPr>
              <a:t>Clinical Outcomes of Tirzepatide</a:t>
            </a:r>
            <a:r>
              <a:rPr lang="zh-TW" altLang="en-US" sz="1400" b="1" dirty="0">
                <a:latin typeface="微軟正黑體" panose="020B0604030504040204" pitchFamily="34" charset="-120"/>
                <a:ea typeface="微軟正黑體" panose="020B0604030504040204" pitchFamily="34" charset="-120"/>
              </a:rPr>
              <a:t> </a:t>
            </a:r>
            <a:r>
              <a:rPr lang="en-US" altLang="zh-TW" sz="1400" b="1" dirty="0">
                <a:latin typeface="微軟正黑體" panose="020B0604030504040204" pitchFamily="34" charset="-120"/>
                <a:ea typeface="微軟正黑體" panose="020B0604030504040204" pitchFamily="34" charset="-120"/>
              </a:rPr>
              <a:t>versus Dulaglutide on Type 2 Diabetes with Obesity and Heart</a:t>
            </a:r>
            <a:r>
              <a:rPr lang="zh-TW" altLang="en-US" sz="1400" b="1" dirty="0">
                <a:latin typeface="微軟正黑體" panose="020B0604030504040204" pitchFamily="34" charset="-120"/>
                <a:ea typeface="微軟正黑體" panose="020B0604030504040204" pitchFamily="34" charset="-120"/>
              </a:rPr>
              <a:t> </a:t>
            </a:r>
            <a:r>
              <a:rPr lang="en-US" altLang="zh-TW" sz="1400" b="1" dirty="0">
                <a:latin typeface="微軟正黑體" panose="020B0604030504040204" pitchFamily="34" charset="-120"/>
                <a:ea typeface="微軟正黑體" panose="020B0604030504040204" pitchFamily="34" charset="-120"/>
              </a:rPr>
              <a:t>Failure</a:t>
            </a:r>
            <a:br>
              <a:rPr lang="en-US" altLang="zh-TW" sz="1400" b="1" dirty="0">
                <a:latin typeface="微軟正黑體" panose="020B0604030504040204" pitchFamily="34" charset="-120"/>
                <a:ea typeface="微軟正黑體" panose="020B0604030504040204" pitchFamily="34" charset="-120"/>
              </a:rPr>
            </a:br>
            <a:r>
              <a:rPr lang="en-US" altLang="zh-TW" sz="1400" b="1" dirty="0">
                <a:latin typeface="微軟正黑體" panose="020B0604030504040204" pitchFamily="34" charset="-120"/>
                <a:ea typeface="微軟正黑體" panose="020B0604030504040204" pitchFamily="34" charset="-120"/>
              </a:rPr>
              <a:t>Hanif</a:t>
            </a:r>
            <a:r>
              <a:rPr lang="zh-TW" altLang="en-US" sz="1400" b="1" dirty="0">
                <a:latin typeface="微軟正黑體" panose="020B0604030504040204" pitchFamily="34" charset="-120"/>
                <a:ea typeface="微軟正黑體" panose="020B0604030504040204" pitchFamily="34" charset="-120"/>
              </a:rPr>
              <a:t>題目：</a:t>
            </a:r>
            <a:r>
              <a:rPr lang="en-US" altLang="zh-TW" sz="1400" b="1" dirty="0">
                <a:latin typeface="微軟正黑體" panose="020B0604030504040204" pitchFamily="34" charset="-120"/>
                <a:ea typeface="微軟正黑體" panose="020B0604030504040204" pitchFamily="34" charset="-120"/>
              </a:rPr>
              <a:t>REAL-WORLD RISK OF ACUTE KIDNEY FAILURE AFTER SACUBITRIL/VALSARTAN VS ARB AMONG ADULTS =65 WITH HEART FAILURE</a:t>
            </a:r>
          </a:p>
        </p:txBody>
      </p:sp>
      <p:sp>
        <p:nvSpPr>
          <p:cNvPr id="6" name="文字方塊 5">
            <a:extLst>
              <a:ext uri="{FF2B5EF4-FFF2-40B4-BE49-F238E27FC236}">
                <a16:creationId xmlns:a16="http://schemas.microsoft.com/office/drawing/2014/main" id="{94755AF7-384A-17F8-2FB0-167F9FB66B29}"/>
              </a:ext>
            </a:extLst>
          </p:cNvPr>
          <p:cNvSpPr txBox="1"/>
          <p:nvPr/>
        </p:nvSpPr>
        <p:spPr>
          <a:xfrm>
            <a:off x="384824" y="1261550"/>
            <a:ext cx="4422197" cy="400110"/>
          </a:xfrm>
          <a:prstGeom prst="rect">
            <a:avLst/>
          </a:prstGeom>
          <a:noFill/>
        </p:spPr>
        <p:txBody>
          <a:bodyPr wrap="square">
            <a:spAutoFit/>
          </a:bodyPr>
          <a:lstStyle/>
          <a:p>
            <a:pPr algn="just"/>
            <a:r>
              <a:rPr lang="zh-TW" altLang="en-US" sz="2000" b="1" dirty="0">
                <a:solidFill>
                  <a:srgbClr val="000099"/>
                </a:solidFill>
                <a:latin typeface="微軟正黑體" panose="020B0604030504040204" pitchFamily="34" charset="-120"/>
                <a:ea typeface="微軟正黑體" panose="020B0604030504040204" pitchFamily="34" charset="-120"/>
              </a:rPr>
              <a:t>國際學術交流</a:t>
            </a:r>
            <a:endParaRPr lang="en-US" altLang="zh-TW" sz="2000" b="1" dirty="0">
              <a:solidFill>
                <a:srgbClr val="000099"/>
              </a:solidFill>
              <a:latin typeface="微軟正黑體" panose="020B0604030504040204" pitchFamily="34" charset="-120"/>
              <a:ea typeface="微軟正黑體" panose="020B0604030504040204" pitchFamily="34" charset="-120"/>
            </a:endParaRPr>
          </a:p>
        </p:txBody>
      </p:sp>
      <p:pic>
        <p:nvPicPr>
          <p:cNvPr id="19" name="圖片 18">
            <a:extLst>
              <a:ext uri="{FF2B5EF4-FFF2-40B4-BE49-F238E27FC236}">
                <a16:creationId xmlns:a16="http://schemas.microsoft.com/office/drawing/2014/main" id="{BED0D24E-432F-5971-B42A-C83F0BBA5D0D}"/>
              </a:ext>
            </a:extLst>
          </p:cNvPr>
          <p:cNvPicPr>
            <a:picLocks noChangeAspect="1"/>
          </p:cNvPicPr>
          <p:nvPr/>
        </p:nvPicPr>
        <p:blipFill>
          <a:blip r:embed="rId4"/>
          <a:stretch>
            <a:fillRect/>
          </a:stretch>
        </p:blipFill>
        <p:spPr>
          <a:xfrm>
            <a:off x="575347" y="3267932"/>
            <a:ext cx="4041149" cy="1313196"/>
          </a:xfrm>
          <a:prstGeom prst="rect">
            <a:avLst/>
          </a:prstGeom>
          <a:ln>
            <a:solidFill>
              <a:schemeClr val="tx1"/>
            </a:solidFill>
          </a:ln>
          <a:effectLst>
            <a:outerShdw blurRad="292100" dist="139700" dir="2700000" algn="tl" rotWithShape="0">
              <a:srgbClr val="333333">
                <a:alpha val="65000"/>
              </a:srgbClr>
            </a:outerShdw>
          </a:effectLst>
        </p:spPr>
      </p:pic>
      <p:pic>
        <p:nvPicPr>
          <p:cNvPr id="20" name="Picture 4" descr="可能是文字的圖像">
            <a:extLst>
              <a:ext uri="{FF2B5EF4-FFF2-40B4-BE49-F238E27FC236}">
                <a16:creationId xmlns:a16="http://schemas.microsoft.com/office/drawing/2014/main" id="{90A39FE1-742D-D4BD-469A-96659F61EE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5640" y="4712628"/>
            <a:ext cx="2224932" cy="16687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可能是顯示的文字是「 Explore Watch an-demand videos across wide range Soei Scaeuaru mAu FREE พ้า ISPOR Jerber urgliens? Vis Also Available via Subscription istration Help HelpDesk Desk TeyE PPAM 」的圖像">
            <a:extLst>
              <a:ext uri="{FF2B5EF4-FFF2-40B4-BE49-F238E27FC236}">
                <a16:creationId xmlns:a16="http://schemas.microsoft.com/office/drawing/2014/main" id="{F6916001-481F-B8F2-FFB8-22CDC250AA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1904" y="3412074"/>
            <a:ext cx="3213991" cy="2410494"/>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圖片 23">
            <a:extLst>
              <a:ext uri="{FF2B5EF4-FFF2-40B4-BE49-F238E27FC236}">
                <a16:creationId xmlns:a16="http://schemas.microsoft.com/office/drawing/2014/main" id="{8F19F9B1-A8D1-6805-5378-A8ED5BD827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6280" y="3412074"/>
            <a:ext cx="3213991" cy="2410494"/>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031480"/>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18357</TotalTime>
  <Words>2747</Words>
  <Application>Microsoft Office PowerPoint</Application>
  <PresentationFormat>寬螢幕</PresentationFormat>
  <Paragraphs>476</Paragraphs>
  <Slides>17</Slides>
  <Notes>0</Notes>
  <HiddenSlides>0</HiddenSlides>
  <MMClips>0</MMClips>
  <ScaleCrop>false</ScaleCrop>
  <HeadingPairs>
    <vt:vector size="6" baseType="variant">
      <vt:variant>
        <vt:lpstr>使用字型</vt:lpstr>
      </vt:variant>
      <vt:variant>
        <vt:i4>7</vt:i4>
      </vt:variant>
      <vt:variant>
        <vt:lpstr>佈景主題</vt:lpstr>
      </vt:variant>
      <vt:variant>
        <vt:i4>4</vt:i4>
      </vt:variant>
      <vt:variant>
        <vt:lpstr>投影片標題</vt:lpstr>
      </vt:variant>
      <vt:variant>
        <vt:i4>17</vt:i4>
      </vt:variant>
    </vt:vector>
  </HeadingPairs>
  <TitlesOfParts>
    <vt:vector size="28" baseType="lpstr">
      <vt:lpstr>微軟正黑體</vt:lpstr>
      <vt:lpstr>Microsoft JhengHei Light</vt:lpstr>
      <vt:lpstr>Arial</vt:lpstr>
      <vt:lpstr>Calibri</vt:lpstr>
      <vt:lpstr>Calibri Light</vt:lpstr>
      <vt:lpstr>Times New Roman</vt:lpstr>
      <vt:lpstr>Wingdings</vt:lpstr>
      <vt:lpstr>Office 佈景主題</vt:lpstr>
      <vt:lpstr>自訂設計</vt:lpstr>
      <vt:lpstr>1_Office 佈景主題</vt:lpstr>
      <vt:lpstr>2_Office 佈景主題</vt:lpstr>
      <vt:lpstr>PowerPoint 簡報</vt:lpstr>
      <vt:lpstr>PowerPoint 簡報</vt:lpstr>
      <vt:lpstr>PowerPoint 簡報</vt:lpstr>
      <vt:lpstr>PowerPoint 簡報</vt:lpstr>
      <vt:lpstr>PowerPoint 簡報</vt:lpstr>
      <vt:lpstr>PowerPoint 簡報</vt:lpstr>
      <vt:lpstr>PowerPoint 簡報</vt:lpstr>
      <vt:lpstr>教學研究面亮點 (2/4)</vt:lpstr>
      <vt:lpstr>教學研究面亮點 (3/4)</vt:lpstr>
      <vt:lpstr>教學研究面亮點 (4/4)</vt:lpstr>
      <vt:lpstr>學術演講及論壇活動</vt:lpstr>
      <vt:lpstr>論文發表</vt:lpstr>
      <vt:lpstr>國際交流</vt:lpstr>
      <vt:lpstr>重點行政工作</vt:lpstr>
      <vt:lpstr>未來重點規劃</vt:lpstr>
      <vt:lpstr>PowerPoint 簡報</vt:lpstr>
      <vt:lpstr>校訂與學院自訂KPI</vt:lpstr>
    </vt:vector>
  </TitlesOfParts>
  <Company>TMU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TMU</dc:creator>
  <cp:lastModifiedBy>蕭至柔</cp:lastModifiedBy>
  <cp:revision>599</cp:revision>
  <dcterms:created xsi:type="dcterms:W3CDTF">2007-09-19T02:33:48Z</dcterms:created>
  <dcterms:modified xsi:type="dcterms:W3CDTF">2026-06-02T09:50:22Z</dcterms:modified>
</cp:coreProperties>
</file>